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 showSpecialPlsOnTitleSld="0">
  <p:sldMasterIdLst>
    <p:sldMasterId id="214748365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41D9E91B-3EB0-419F-BECD-C4F22BA9C7E6}">
  <a:tblStyle styleId="{41D9E91B-3EB0-419F-BECD-C4F22BA9C7E6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en.wikipedia.org/wiki/CAN_bus#Remote_frame" TargetMode="External"/><Relationship Id="rId3" Type="http://schemas.openxmlformats.org/officeDocument/2006/relationships/hyperlink" Target="https://en.wikipedia.org/wiki/CAN_bus#cite_note-12" TargetMode="External"/><Relationship Id="rId4" Type="http://schemas.openxmlformats.org/officeDocument/2006/relationships/hyperlink" Target="https://en.wikipedia.org/wiki/Cyclic_redundancy_check#CRC-15-CAN" TargetMode="External"/><Relationship Id="rId5" Type="http://schemas.openxmlformats.org/officeDocument/2006/relationships/hyperlink" Target="https://en.wikipedia.org/wiki/Cyclic_redundancy_check#CRC-15-CAN" TargetMode="Externa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Shape 22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Standard DB9 connector</a:t>
            </a:r>
            <a:endParaRPr sz="14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Shape 24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We made use of the 3-way screw terminal</a:t>
            </a:r>
            <a:endParaRPr sz="14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Shape 25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Shape 26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For the Termination resistance we can bridge these pins</a:t>
            </a:r>
            <a:endParaRPr sz="14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Shape 26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Before purchasing all the components we validated this approach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Shape 27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 yellow is where we bridged for termination resistance</a:t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Twisted pair for CAN is in Red</a:t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switch in the screenshot was used so that we may communicate via a laptop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Shape 28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At the top</a:t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Yellow probe is CAN_H</a:t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Blue is CAN_L</a:t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Kept in the recessive state or logical 1</a:t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Before being driven apart into the dominant state</a:t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Bottom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Packet capture, data was 123#456789abcdef0123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Shape 29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Header containing the start-of-frame and Identifiers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Packet capture, data was 123#456789abcdef0123</a:t>
            </a:r>
            <a:endParaRPr/>
          </a:p>
          <a:p>
            <a:pPr indent="0" lvl="0" marL="0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222222"/>
                </a:solidFill>
                <a:highlight>
                  <a:srgbClr val="F8F9FA"/>
                </a:highlight>
              </a:rPr>
              <a:t>Start-of-frame 1 Denotes the start of frame transmission</a:t>
            </a:r>
            <a:endParaRPr sz="105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indent="0" lvl="0" marL="0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222222"/>
                </a:solidFill>
                <a:highlight>
                  <a:srgbClr val="F8F9FA"/>
                </a:highlight>
              </a:rPr>
              <a:t>Identifier (green) 11 A (unique) identifier which also represents the message priority</a:t>
            </a:r>
            <a:endParaRPr sz="105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indent="0" lvl="0" marL="0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222222"/>
                </a:solidFill>
                <a:highlight>
                  <a:srgbClr val="F8F9FA"/>
                </a:highlight>
              </a:rPr>
              <a:t>Remote transmission request (RTR) (blue) 1 Must be dominant (0) for data frames and recessive (1) for remote request frames (see </a:t>
            </a:r>
            <a:r>
              <a:rPr lang="en" sz="1050" u="sng">
                <a:solidFill>
                  <a:srgbClr val="0B0080"/>
                </a:solidFill>
                <a:highlight>
                  <a:srgbClr val="F8F9FA"/>
                </a:highlight>
                <a:hlinkClick r:id="rId2"/>
              </a:rPr>
              <a:t>Remote Frame</a:t>
            </a:r>
            <a:r>
              <a:rPr lang="en" sz="1050">
                <a:solidFill>
                  <a:srgbClr val="222222"/>
                </a:solidFill>
                <a:highlight>
                  <a:srgbClr val="F8F9FA"/>
                </a:highlight>
              </a:rPr>
              <a:t>, below)</a:t>
            </a:r>
            <a:endParaRPr sz="105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indent="0" lvl="0" marL="0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222222"/>
                </a:solidFill>
                <a:highlight>
                  <a:srgbClr val="F8F9FA"/>
                </a:highlight>
              </a:rPr>
              <a:t>Identifier extension bit (IDE) 1 Must be dominant (0) for base frame format with 11-bit identifiers</a:t>
            </a:r>
            <a:endParaRPr sz="105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indent="0" lvl="0" marL="0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222222"/>
                </a:solidFill>
                <a:highlight>
                  <a:srgbClr val="F8F9FA"/>
                </a:highlight>
              </a:rPr>
              <a:t>Reserved bit (r0) 1 Reserved bit. Must be dominant (0), but accepted as either dominant or recessive.</a:t>
            </a:r>
            <a:endParaRPr sz="105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indent="0" lvl="0" marL="0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222222"/>
                </a:solidFill>
                <a:highlight>
                  <a:srgbClr val="F8F9FA"/>
                </a:highlight>
              </a:rPr>
              <a:t>Data length code (DLC) (yellow) 4</a:t>
            </a:r>
            <a:endParaRPr sz="105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indent="0" lvl="0" marL="0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222222"/>
                </a:solidFill>
                <a:highlight>
                  <a:srgbClr val="F8F9FA"/>
                </a:highlight>
              </a:rPr>
              <a:t>Number of bytes of data (0–8 bytes)</a:t>
            </a:r>
            <a:r>
              <a:rPr baseline="30000" lang="en" sz="1400" u="sng">
                <a:solidFill>
                  <a:srgbClr val="0B0080"/>
                </a:solidFill>
                <a:highlight>
                  <a:srgbClr val="F8F9FA"/>
                </a:highlight>
                <a:hlinkClick r:id="rId3"/>
              </a:rPr>
              <a:t>[a]</a:t>
            </a:r>
            <a:r>
              <a:rPr lang="en" sz="1050">
                <a:solidFill>
                  <a:srgbClr val="222222"/>
                </a:solidFill>
                <a:highlight>
                  <a:srgbClr val="F8F9FA"/>
                </a:highlight>
              </a:rPr>
              <a:t> </a:t>
            </a:r>
            <a:endParaRPr sz="105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indent="0" lvl="0" marL="0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222222"/>
                </a:solidFill>
                <a:highlight>
                  <a:srgbClr val="F8F9FA"/>
                </a:highlight>
              </a:rPr>
              <a:t>Data field (red) 0–64 (0-8 bytes) Data to be transmitted (length in bytes dictated by DLC field) </a:t>
            </a:r>
            <a:endParaRPr sz="105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indent="0" lvl="0" marL="0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222222"/>
                </a:solidFill>
                <a:highlight>
                  <a:srgbClr val="F8F9FA"/>
                </a:highlight>
              </a:rPr>
              <a:t>CRC 15 </a:t>
            </a:r>
            <a:r>
              <a:rPr lang="en" sz="1050" u="sng">
                <a:solidFill>
                  <a:srgbClr val="0B0080"/>
                </a:solidFill>
                <a:highlight>
                  <a:srgbClr val="F8F9FA"/>
                </a:highlight>
                <a:hlinkClick r:id="rId4"/>
              </a:rPr>
              <a:t>Cyclic redundancy check</a:t>
            </a:r>
            <a:endParaRPr sz="1050" u="sng">
              <a:solidFill>
                <a:srgbClr val="0B0080"/>
              </a:solidFill>
              <a:highlight>
                <a:srgbClr val="F8F9FA"/>
              </a:highlight>
              <a:hlinkClick r:id="rId5"/>
            </a:endParaRPr>
          </a:p>
          <a:p>
            <a:pPr indent="0" lvl="0" marL="0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222222"/>
                </a:solidFill>
                <a:highlight>
                  <a:srgbClr val="F8F9FA"/>
                </a:highlight>
              </a:rPr>
              <a:t>CRC delimiter 1 Must be recessive (1)</a:t>
            </a:r>
            <a:endParaRPr sz="105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indent="0" lvl="0" marL="0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222222"/>
                </a:solidFill>
                <a:highlight>
                  <a:srgbClr val="F8F9FA"/>
                </a:highlight>
              </a:rPr>
              <a:t>ACK slot 1 Transmitter sends recessive (1) and any receiver can assert a dominant (0)</a:t>
            </a:r>
            <a:endParaRPr sz="105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indent="0" lvl="0" marL="0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222222"/>
                </a:solidFill>
                <a:highlight>
                  <a:srgbClr val="F8F9FA"/>
                </a:highlight>
              </a:rPr>
              <a:t>ACK delimiter 1 Must be recessive (1)</a:t>
            </a:r>
            <a:endParaRPr sz="105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indent="0" lvl="0" marL="0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222222"/>
                </a:solidFill>
                <a:highlight>
                  <a:srgbClr val="F8F9FA"/>
                </a:highlight>
              </a:rPr>
              <a:t>End-of-frame (EOF) 7 Must be recessive (1)</a:t>
            </a:r>
            <a:endParaRPr sz="105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indent="0" lvl="0" marL="0" rtl="0">
              <a:spcBef>
                <a:spcPts val="11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Shape 30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Packet capture, data was 123#456789abcdef0123</a:t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rest is of the body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Shape 30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Expanded Network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" name="Shape 3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Shape 31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red we moved to use actual resistors rated at about 120 Ohms +-10% </a:t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Blue Wire is CAN_H</a:t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Green Wire is CAN_L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Shape 32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Shape 33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Shape 34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SD cards </a:t>
            </a:r>
            <a:r>
              <a:rPr lang="en">
                <a:solidFill>
                  <a:schemeClr val="dk1"/>
                </a:solidFill>
              </a:rPr>
              <a:t>Flashed Raspbian </a:t>
            </a:r>
            <a:endParaRPr>
              <a:solidFill>
                <a:schemeClr val="dk1"/>
              </a:solidFill>
            </a:endParaRPr>
          </a:p>
          <a:p>
            <a:pPr indent="0" lvl="0" marL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This allows us to replace SD card to simulate the swapping of entire ECUs without meddling with hardware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Shape 35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Entire Platform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Shape 36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Shape 36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Shape 37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hape 38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Shape 3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Shape 38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Shape 38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Flowcharts showing the proposed control flow for checking the ECU identifiers</a:t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Frame number: </a:t>
            </a:r>
            <a:endParaRPr/>
          </a:p>
          <a:p>
            <a:pPr indent="45720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Barcode: simple BUT it is subjected to accuracy loss from dirt and requires line of sight</a:t>
            </a:r>
            <a:endParaRPr/>
          </a:p>
          <a:p>
            <a:pPr indent="45720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RFID: more secure, more durable, and has a  longer range, but more expensive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" name="Shape 4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39700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Build</a:t>
            </a:r>
            <a:r>
              <a:rPr b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working p</a:t>
            </a: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rototype of a testing and development platform for CAN communication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" lvl="0" marL="177800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*This is early step for a larger project that would enable Komatsu create more accountability to uniquely identify and track every ECU in the field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" lvl="0" marL="177800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is specifically for their Ultra-Class Mining Trucks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" lvl="0" marL="177800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 aim was to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Explore new designs to modify the current ECU networks 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Introduce more more functionality and increase security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" lvl="0" marL="177800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Shape 39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Shape 39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Flowcharts showing the proposed control flow for checking the ECU identifiers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Frame number: </a:t>
            </a:r>
            <a:endParaRPr/>
          </a:p>
          <a:p>
            <a:pPr indent="45720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Barcode: simple BUT it is subjected to accuracy loss from dirt and requires line of sight</a:t>
            </a:r>
            <a:endParaRPr/>
          </a:p>
          <a:p>
            <a:pPr indent="45720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RFID: more secure, more durable, and has a  longer range, but more expensive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Shape 40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Flowcharts showing the proposed control flow for checking the ECU identifiers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Frame number: </a:t>
            </a:r>
            <a:endParaRPr/>
          </a:p>
          <a:p>
            <a:pPr indent="45720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Barcode: simple BUT it is subjected to accuracy loss from dirt and requires line of sight</a:t>
            </a:r>
            <a:endParaRPr/>
          </a:p>
          <a:p>
            <a:pPr indent="45720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RFID: more secure, more durable, and has a  longer range, but more expensive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Shape 40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Shape 40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Flowcharts showing the proposed control flow for checking the ECU identifiers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Frame number: </a:t>
            </a:r>
            <a:endParaRPr/>
          </a:p>
          <a:p>
            <a:pPr indent="45720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Barcode: simple BUT it is subjected to accuracy loss from dirt and requires line of sight</a:t>
            </a:r>
            <a:endParaRPr/>
          </a:p>
          <a:p>
            <a:pPr indent="45720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RFID: more secure, more durable, and has a  longer range, but more expensive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Shape 41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Flowcharts showing the proposed control flow for checking the ECU identifiers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Frame number: </a:t>
            </a:r>
            <a:endParaRPr/>
          </a:p>
          <a:p>
            <a:pPr indent="45720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Barcode: simple BUT it is subjected to accuracy loss from dirt and requires line of sight</a:t>
            </a:r>
            <a:endParaRPr/>
          </a:p>
          <a:p>
            <a:pPr indent="45720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RFID: more secure, more durable, and has a  longer range, but more expensive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Shape 42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Shape 42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Flowcharts showing the proposed control flow for checking the ECU identifiers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Frame number: </a:t>
            </a:r>
            <a:endParaRPr/>
          </a:p>
          <a:p>
            <a:pPr indent="45720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Barcode: simple BUT it is subjected to accuracy loss from dirt and requires line of sight</a:t>
            </a:r>
            <a:endParaRPr/>
          </a:p>
          <a:p>
            <a:pPr indent="45720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RFID: more secure, more durable, and has a  longer range, but more expensive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Shape 42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Shape 42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Flowcharts showing the proposed control flow for checking the ECU identifiers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Frame number: </a:t>
            </a:r>
            <a:endParaRPr/>
          </a:p>
          <a:p>
            <a:pPr indent="45720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Barcode: simple BUT it is subjected to accuracy loss from dirt and requires line of sight</a:t>
            </a:r>
            <a:endParaRPr/>
          </a:p>
          <a:p>
            <a:pPr indent="45720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RFID: more secure, more durable, and has a  longer range, but more expensive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Shape 43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Shape 43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Flowcharts showing the proposed control flow for checking the ECU identifiers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Frame number: </a:t>
            </a:r>
            <a:endParaRPr/>
          </a:p>
          <a:p>
            <a:pPr indent="45720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Barcode: simple BUT it is subjected to accuracy loss from dirt and requires line of sight</a:t>
            </a:r>
            <a:endParaRPr/>
          </a:p>
          <a:p>
            <a:pPr indent="45720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RFID: more secure, more durable, and has a  longer range, but more expensive</a:t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Shape 44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Flowcharts showing the proposed control flow for checking the ECU identifiers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Frame number: </a:t>
            </a:r>
            <a:endParaRPr/>
          </a:p>
          <a:p>
            <a:pPr indent="45720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Barcode: simple BUT it is subjected to accuracy loss from dirt and requires line of sight</a:t>
            </a:r>
            <a:endParaRPr/>
          </a:p>
          <a:p>
            <a:pPr indent="45720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RFID: more secure, more durable, and has a  longer range, but more expensive</a:t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Shape 44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Shape 44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Shape 45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Testing and development platform or Testbench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Hardware setup and virtual environment to recreate the CAN communication found in a vehicle in the Automotive and Transportation Industries 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Few reasons why this is useful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Discover faults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Resolve bugs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Prevent liability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 a development Platform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Software development to increase functionality and security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Environment for validation 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Shape 46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Shape 46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Shape 46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was our testing view</a:t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Shape 47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Shape 47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is the data dump window</a:t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Shape 48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Shape 4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These are the slaves</a:t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Shape 48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Shape 48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is the master window</a:t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Shape 49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Shape 49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to be transmitted, showing encryption which is why its garbled</a:t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Shape 50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Shape 50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</a:t>
            </a:r>
            <a:r>
              <a:rPr lang="en"/>
              <a:t>received</a:t>
            </a:r>
            <a:r>
              <a:rPr lang="en"/>
              <a:t> after decryption</a:t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Shape 50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" name="Shape 51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Shape 51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Shape 52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Shape 52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Hardware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27000" lvl="0" marL="177800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Design and create a low-cost and easily-repurposable testing and development platform relating to CAN communication.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27000" lvl="0" marL="1778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Simulate the CAN network of ECU’s with a master slave topology which will be shown later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Software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27000" lvl="0" marL="177800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Make sure that master is capable of tracking the other ECUs on the network 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27000" lvl="0" marL="1778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Retain information if the network were to power off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27000" lvl="0" marL="1778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Update new modules that are authorized and reject those that are not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27000" lvl="0" marL="1778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Determine a way to make this communication secure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Shape 53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Shape 53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Shape 53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Shape 54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" name="Shape 54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Shape 55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Shape 5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Shape 6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Communication type that allows different d</a:t>
            </a:r>
            <a:r>
              <a:rPr lang="en">
                <a:latin typeface="Calibri"/>
                <a:ea typeface="Calibri"/>
                <a:cs typeface="Calibri"/>
                <a:sym typeface="Calibri"/>
              </a:rPr>
              <a:t>evices</a:t>
            </a:r>
            <a:r>
              <a:rPr lang="en">
                <a:latin typeface="Calibri"/>
                <a:ea typeface="Calibri"/>
                <a:cs typeface="Calibri"/>
                <a:sym typeface="Calibri"/>
              </a:rPr>
              <a:t> to talk to each other on the same network without a host computer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Simple yet robust design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Requires only one twisted pair reducing the amount of harnessing needed and weight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This twisted pair is called the CAN Backbone-connected in parallel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120 Ohm resistors.. 60 Ohm across CAN_H and CAN_L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Peer to peer or broadcast-any message sent to the network can be seen by any other module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Master-Slave topology is not required for CAN Communication, however, we used this because it mirrors our software implementation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Shape 74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Shape 20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In this diagram, you can see the top line as CAN_H and bottom line as CAN_L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 it’s recessive state, </a:t>
            </a: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hese are k</a:t>
            </a: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ept close to each other at about 2.5V (logical 1)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When a device wishes, pull a part to the dominant state (logical 0) 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Any device may assert dominant to write to the network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Keep in mind message </a:t>
            </a: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Priority</a:t>
            </a: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 is embedded in this communication-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allowing multiple devices to talk 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Shape 21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Rpi cannot easily interface with a CAN network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PiCAN2 created by Copperhill Technology comes with some drivers</a:t>
            </a:r>
            <a:r>
              <a:rPr lang="en" sz="1400">
                <a:solidFill>
                  <a:srgbClr val="333333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en" sz="1400">
                <a:solidFill>
                  <a:srgbClr val="333333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900">
                <a:solidFill>
                  <a:srgbClr val="333333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Microchip MCP2515 CAN controller with MCP2551 CAN transceiver. </a:t>
            </a:r>
            <a:endParaRPr sz="900">
              <a:solidFill>
                <a:srgbClr val="333333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333333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Connection are made via DB9 or 3-way screw terminal.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rgbClr val="FBFBFB"/>
        </a:solidFill>
      </p:bgPr>
    </p:bg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spcFirstLastPara="1" rIns="68575" wrap="square" tIns="68575"/>
          <a:lstStyle>
            <a:lvl1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indent="0"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indent="0"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indent="0"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indent="0"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indent="0"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indent="0"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indent="0"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5" name="Shape 15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0" lvl="0" mar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" name="Shape 16"/>
          <p:cNvSpPr txBox="1"/>
          <p:nvPr>
            <p:ph idx="12" type="sldNum"/>
          </p:nvPr>
        </p:nvSpPr>
        <p:spPr>
          <a:xfrm>
            <a:off x="8314809" y="4695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indent="0"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indent="0"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indent="0"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indent="0"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indent="0"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indent="0"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indent="0"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9" name="Shape 19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" name="Shape 20"/>
          <p:cNvSpPr txBox="1"/>
          <p:nvPr>
            <p:ph idx="12" type="sldNum"/>
          </p:nvPr>
        </p:nvSpPr>
        <p:spPr>
          <a:xfrm>
            <a:off x="8314809" y="4695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68575" lIns="68575" spcFirstLastPara="1" rIns="68575" wrap="square" tIns="68575"/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3" name="Shape 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68575" lIns="68575" spcFirstLastPara="1" rIns="68575" wrap="square" tIns="68575"/>
          <a:lstStyle>
            <a:lvl1pPr indent="-361950" lvl="0" marL="457200" rtl="0">
              <a:spcBef>
                <a:spcPts val="800"/>
              </a:spcBef>
              <a:spcAft>
                <a:spcPts val="0"/>
              </a:spcAft>
              <a:buSzPts val="2100"/>
              <a:buChar char="•"/>
              <a:defRPr/>
            </a:lvl1pPr>
            <a:lvl2pPr indent="-342900" lvl="1" marL="9144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indent="-323850" lvl="2" marL="1371600" rtl="0"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indent="-317500" lvl="3" marL="18288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314809" y="4695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68575" lIns="68575" spcFirstLastPara="1" rIns="68575" wrap="square" tIns="68575"/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314809" y="4695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BFBFB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/>
          <p:nvPr/>
        </p:nvSpPr>
        <p:spPr>
          <a:xfrm>
            <a:off x="0" y="4631959"/>
            <a:ext cx="9144000" cy="511500"/>
          </a:xfrm>
          <a:prstGeom prst="rect">
            <a:avLst/>
          </a:prstGeom>
          <a:solidFill>
            <a:srgbClr val="BEBEB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Shape 7"/>
          <p:cNvSpPr/>
          <p:nvPr/>
        </p:nvSpPr>
        <p:spPr>
          <a:xfrm>
            <a:off x="0" y="4487420"/>
            <a:ext cx="9144000" cy="144600"/>
          </a:xfrm>
          <a:prstGeom prst="rect">
            <a:avLst/>
          </a:prstGeom>
          <a:solidFill>
            <a:srgbClr val="A3000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Shape 8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597717" y="4672781"/>
            <a:ext cx="1512368" cy="439746"/>
          </a:xfrm>
          <a:prstGeom prst="rect">
            <a:avLst/>
          </a:prstGeom>
          <a:solidFill>
            <a:srgbClr val="BEBEBE"/>
          </a:solidFill>
          <a:ln>
            <a:noFill/>
          </a:ln>
        </p:spPr>
      </p:pic>
      <p:sp>
        <p:nvSpPr>
          <p:cNvPr id="9" name="Shape 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indent="0"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indent="0"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indent="0"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indent="0"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indent="0"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indent="0"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indent="0"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" name="Shape 10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" name="Shape 11"/>
          <p:cNvSpPr txBox="1"/>
          <p:nvPr/>
        </p:nvSpPr>
        <p:spPr>
          <a:xfrm>
            <a:off x="3043050" y="4755700"/>
            <a:ext cx="30579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A30000"/>
                </a:solidFill>
              </a:rPr>
              <a:t>ECU Network and Communication</a:t>
            </a:r>
            <a:endParaRPr sz="1200">
              <a:solidFill>
                <a:srgbClr val="A30000"/>
              </a:solidFill>
            </a:endParaRPr>
          </a:p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314809" y="4695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rgbClr val="A3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r">
              <a:buNone/>
              <a:defRPr sz="1300">
                <a:solidFill>
                  <a:srgbClr val="A3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algn="r">
              <a:buNone/>
              <a:defRPr sz="1300">
                <a:solidFill>
                  <a:srgbClr val="A3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algn="r">
              <a:buNone/>
              <a:defRPr sz="1300">
                <a:solidFill>
                  <a:srgbClr val="A3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algn="r">
              <a:buNone/>
              <a:defRPr sz="1300">
                <a:solidFill>
                  <a:srgbClr val="A3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algn="r">
              <a:buNone/>
              <a:defRPr sz="1300">
                <a:solidFill>
                  <a:srgbClr val="A3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algn="r">
              <a:buNone/>
              <a:defRPr sz="1300">
                <a:solidFill>
                  <a:srgbClr val="A3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algn="r">
              <a:buNone/>
              <a:defRPr sz="1300">
                <a:solidFill>
                  <a:srgbClr val="A3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algn="r">
              <a:buNone/>
              <a:defRPr sz="1300">
                <a:solidFill>
                  <a:srgbClr val="A3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Relationship Id="rId4" Type="http://schemas.openxmlformats.org/officeDocument/2006/relationships/image" Target="../media/image2.png"/><Relationship Id="rId5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Relationship Id="rId4" Type="http://schemas.openxmlformats.org/officeDocument/2006/relationships/image" Target="../media/image2.png"/><Relationship Id="rId5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9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9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9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9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9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9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9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9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1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1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1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1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1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1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0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5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4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Relationship Id="rId4" Type="http://schemas.openxmlformats.org/officeDocument/2006/relationships/image" Target="../media/image2.png"/><Relationship Id="rId5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Ctr="0" anchor="b" bIns="68575" lIns="68575" spcFirstLastPara="1" rIns="68575" wrap="square" tIns="6857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ECU Communication and Networking</a:t>
            </a:r>
            <a:endParaRPr/>
          </a:p>
        </p:txBody>
      </p:sp>
      <p:sp>
        <p:nvSpPr>
          <p:cNvPr id="33" name="Shape 33"/>
          <p:cNvSpPr txBox="1"/>
          <p:nvPr>
            <p:ph idx="1" type="subTitle"/>
          </p:nvPr>
        </p:nvSpPr>
        <p:spPr>
          <a:xfrm>
            <a:off x="311700" y="2834125"/>
            <a:ext cx="8520600" cy="17073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Zach Oakes and Christian West</a:t>
            </a:r>
            <a:endParaRPr/>
          </a:p>
          <a:p>
            <a:pPr indent="0" lvl="0" marL="0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Advisor </a:t>
            </a:r>
            <a:r>
              <a:rPr lang="en"/>
              <a:t>Aleksander</a:t>
            </a:r>
            <a:r>
              <a:rPr lang="en"/>
              <a:t> Malinowski</a:t>
            </a:r>
            <a:endParaRPr/>
          </a:p>
          <a:p>
            <a:pPr indent="0" lvl="0" marL="0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Sponsored by Komatsu America</a:t>
            </a:r>
            <a:endParaRPr/>
          </a:p>
        </p:txBody>
      </p:sp>
      <p:pic>
        <p:nvPicPr>
          <p:cNvPr id="34" name="Shape 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28475" y="4633725"/>
            <a:ext cx="1910726" cy="50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Hardware</a:t>
            </a:r>
            <a:endParaRPr/>
          </a:p>
        </p:txBody>
      </p:sp>
      <p:sp>
        <p:nvSpPr>
          <p:cNvPr id="231" name="Shape 2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-38100" lvl="0" marL="177800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       	Raspberrypi	         +  	             PiCAN2		    =	        Simulated ECU</a:t>
            </a:r>
            <a:endParaRPr/>
          </a:p>
        </p:txBody>
      </p:sp>
      <p:sp>
        <p:nvSpPr>
          <p:cNvPr id="232" name="Shape 232"/>
          <p:cNvSpPr txBox="1"/>
          <p:nvPr>
            <p:ph idx="12" type="sldNum"/>
          </p:nvPr>
        </p:nvSpPr>
        <p:spPr>
          <a:xfrm>
            <a:off x="8314809" y="4695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33" name="Shape 2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0999" y="1911587"/>
            <a:ext cx="2925302" cy="1951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Shape 2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42850" y="1949288"/>
            <a:ext cx="2644300" cy="191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Shape 2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06300" y="1820663"/>
            <a:ext cx="2836550" cy="2042325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Shape 236"/>
          <p:cNvSpPr/>
          <p:nvPr/>
        </p:nvSpPr>
        <p:spPr>
          <a:xfrm>
            <a:off x="389950" y="1820675"/>
            <a:ext cx="8397300" cy="100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Shape 237"/>
          <p:cNvSpPr/>
          <p:nvPr/>
        </p:nvSpPr>
        <p:spPr>
          <a:xfrm>
            <a:off x="3587025" y="2098700"/>
            <a:ext cx="946200" cy="8835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Shape 238"/>
          <p:cNvSpPr/>
          <p:nvPr/>
        </p:nvSpPr>
        <p:spPr>
          <a:xfrm>
            <a:off x="6787425" y="2098700"/>
            <a:ext cx="946200" cy="8835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Hardware</a:t>
            </a:r>
            <a:endParaRPr/>
          </a:p>
        </p:txBody>
      </p:sp>
      <p:sp>
        <p:nvSpPr>
          <p:cNvPr id="244" name="Shape 24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-38100" lvl="0" marL="177800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       	Raspberrypi	         +  	             PiCAN2		    =	        Simulated ECU</a:t>
            </a:r>
            <a:endParaRPr/>
          </a:p>
        </p:txBody>
      </p:sp>
      <p:sp>
        <p:nvSpPr>
          <p:cNvPr id="245" name="Shape 245"/>
          <p:cNvSpPr txBox="1"/>
          <p:nvPr>
            <p:ph idx="12" type="sldNum"/>
          </p:nvPr>
        </p:nvSpPr>
        <p:spPr>
          <a:xfrm>
            <a:off x="8314809" y="4695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46" name="Shape 2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0999" y="1911587"/>
            <a:ext cx="2925302" cy="1951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Shape 2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42850" y="1949288"/>
            <a:ext cx="2644300" cy="191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Shape 2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06300" y="1820663"/>
            <a:ext cx="2836550" cy="2042325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Shape 249"/>
          <p:cNvSpPr/>
          <p:nvPr/>
        </p:nvSpPr>
        <p:spPr>
          <a:xfrm>
            <a:off x="389950" y="1820675"/>
            <a:ext cx="8397300" cy="100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Shape 250"/>
          <p:cNvSpPr/>
          <p:nvPr/>
        </p:nvSpPr>
        <p:spPr>
          <a:xfrm>
            <a:off x="7191550" y="1888775"/>
            <a:ext cx="744900" cy="4380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Shape 251"/>
          <p:cNvSpPr/>
          <p:nvPr/>
        </p:nvSpPr>
        <p:spPr>
          <a:xfrm>
            <a:off x="4143550" y="1888775"/>
            <a:ext cx="744900" cy="4380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Hardware</a:t>
            </a:r>
            <a:endParaRPr/>
          </a:p>
        </p:txBody>
      </p:sp>
      <p:sp>
        <p:nvSpPr>
          <p:cNvPr id="257" name="Shape 257"/>
          <p:cNvSpPr txBox="1"/>
          <p:nvPr>
            <p:ph idx="12" type="sldNum"/>
          </p:nvPr>
        </p:nvSpPr>
        <p:spPr>
          <a:xfrm>
            <a:off x="8314809" y="4695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58" name="Shape 258"/>
          <p:cNvPicPr preferRelativeResize="0"/>
          <p:nvPr/>
        </p:nvPicPr>
        <p:blipFill rotWithShape="1">
          <a:blip r:embed="rId3">
            <a:alphaModFix/>
          </a:blip>
          <a:srcRect b="0" l="0" r="17803" t="12564"/>
          <a:stretch/>
        </p:blipFill>
        <p:spPr>
          <a:xfrm rot="-5400000">
            <a:off x="3223738" y="661912"/>
            <a:ext cx="2696525" cy="3819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Hardware</a:t>
            </a:r>
            <a:endParaRPr/>
          </a:p>
        </p:txBody>
      </p:sp>
      <p:sp>
        <p:nvSpPr>
          <p:cNvPr id="264" name="Shape 264"/>
          <p:cNvSpPr txBox="1"/>
          <p:nvPr>
            <p:ph idx="12" type="sldNum"/>
          </p:nvPr>
        </p:nvSpPr>
        <p:spPr>
          <a:xfrm>
            <a:off x="8314809" y="4695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65" name="Shape 265"/>
          <p:cNvPicPr preferRelativeResize="0"/>
          <p:nvPr/>
        </p:nvPicPr>
        <p:blipFill rotWithShape="1">
          <a:blip r:embed="rId3">
            <a:alphaModFix/>
          </a:blip>
          <a:srcRect b="0" l="0" r="17803" t="12564"/>
          <a:stretch/>
        </p:blipFill>
        <p:spPr>
          <a:xfrm rot="-5400000">
            <a:off x="3223738" y="661912"/>
            <a:ext cx="2696525" cy="3819674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Shape 266"/>
          <p:cNvSpPr/>
          <p:nvPr/>
        </p:nvSpPr>
        <p:spPr>
          <a:xfrm>
            <a:off x="3951875" y="2127400"/>
            <a:ext cx="929100" cy="572700"/>
          </a:xfrm>
          <a:prstGeom prst="rect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Preliminary Testing</a:t>
            </a:r>
            <a:endParaRPr/>
          </a:p>
        </p:txBody>
      </p:sp>
      <p:pic>
        <p:nvPicPr>
          <p:cNvPr id="272" name="Shape 272"/>
          <p:cNvPicPr preferRelativeResize="0"/>
          <p:nvPr/>
        </p:nvPicPr>
        <p:blipFill rotWithShape="1">
          <a:blip r:embed="rId3">
            <a:alphaModFix/>
          </a:blip>
          <a:srcRect b="0" l="0" r="0" t="33576"/>
          <a:stretch/>
        </p:blipFill>
        <p:spPr>
          <a:xfrm>
            <a:off x="2230438" y="1017725"/>
            <a:ext cx="4683125" cy="3460275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Shape 273"/>
          <p:cNvSpPr txBox="1"/>
          <p:nvPr>
            <p:ph idx="12" type="sldNum"/>
          </p:nvPr>
        </p:nvSpPr>
        <p:spPr>
          <a:xfrm>
            <a:off x="8314809" y="4695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Preliminary Testing</a:t>
            </a:r>
            <a:endParaRPr/>
          </a:p>
        </p:txBody>
      </p:sp>
      <p:pic>
        <p:nvPicPr>
          <p:cNvPr id="279" name="Shape 279"/>
          <p:cNvPicPr preferRelativeResize="0"/>
          <p:nvPr/>
        </p:nvPicPr>
        <p:blipFill rotWithShape="1">
          <a:blip r:embed="rId3">
            <a:alphaModFix/>
          </a:blip>
          <a:srcRect b="0" l="0" r="0" t="33576"/>
          <a:stretch/>
        </p:blipFill>
        <p:spPr>
          <a:xfrm>
            <a:off x="2230438" y="1017725"/>
            <a:ext cx="4683125" cy="3460275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Shape 280"/>
          <p:cNvSpPr txBox="1"/>
          <p:nvPr>
            <p:ph idx="12" type="sldNum"/>
          </p:nvPr>
        </p:nvSpPr>
        <p:spPr>
          <a:xfrm>
            <a:off x="8314809" y="4695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1" name="Shape 281"/>
          <p:cNvSpPr/>
          <p:nvPr/>
        </p:nvSpPr>
        <p:spPr>
          <a:xfrm>
            <a:off x="4234625" y="1959100"/>
            <a:ext cx="316500" cy="249000"/>
          </a:xfrm>
          <a:prstGeom prst="rect">
            <a:avLst/>
          </a:prstGeom>
          <a:noFill/>
          <a:ln cap="flat" cmpd="sng" w="2857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Shape 282"/>
          <p:cNvSpPr/>
          <p:nvPr/>
        </p:nvSpPr>
        <p:spPr>
          <a:xfrm>
            <a:off x="3558950" y="3545500"/>
            <a:ext cx="316500" cy="249000"/>
          </a:xfrm>
          <a:prstGeom prst="rect">
            <a:avLst/>
          </a:prstGeom>
          <a:noFill/>
          <a:ln cap="flat" cmpd="sng" w="2857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Shape 283"/>
          <p:cNvSpPr/>
          <p:nvPr/>
        </p:nvSpPr>
        <p:spPr>
          <a:xfrm rot="1442631">
            <a:off x="4250306" y="2322955"/>
            <a:ext cx="643537" cy="1313789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CAN Bus Communication</a:t>
            </a:r>
            <a:endParaRPr/>
          </a:p>
        </p:txBody>
      </p:sp>
      <p:pic>
        <p:nvPicPr>
          <p:cNvPr id="289" name="Shape 2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3013" y="1034716"/>
            <a:ext cx="7097975" cy="3460275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Shape 290"/>
          <p:cNvSpPr txBox="1"/>
          <p:nvPr>
            <p:ph idx="12" type="sldNum"/>
          </p:nvPr>
        </p:nvSpPr>
        <p:spPr>
          <a:xfrm>
            <a:off x="8314809" y="4695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CAN Bus Communication</a:t>
            </a:r>
            <a:endParaRPr/>
          </a:p>
        </p:txBody>
      </p:sp>
      <p:pic>
        <p:nvPicPr>
          <p:cNvPr id="296" name="Shape 2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3013" y="1034716"/>
            <a:ext cx="7097975" cy="3460275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Shape 297"/>
          <p:cNvSpPr txBox="1"/>
          <p:nvPr>
            <p:ph idx="12" type="sldNum"/>
          </p:nvPr>
        </p:nvSpPr>
        <p:spPr>
          <a:xfrm>
            <a:off x="8314809" y="4695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8" name="Shape 298"/>
          <p:cNvSpPr/>
          <p:nvPr/>
        </p:nvSpPr>
        <p:spPr>
          <a:xfrm>
            <a:off x="1481125" y="2908350"/>
            <a:ext cx="3218100" cy="942600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CAN Bus Communication</a:t>
            </a:r>
            <a:endParaRPr/>
          </a:p>
        </p:txBody>
      </p:sp>
      <p:pic>
        <p:nvPicPr>
          <p:cNvPr id="304" name="Shape 3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3013" y="1034716"/>
            <a:ext cx="7097975" cy="3460275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Shape 305"/>
          <p:cNvSpPr txBox="1"/>
          <p:nvPr>
            <p:ph idx="12" type="sldNum"/>
          </p:nvPr>
        </p:nvSpPr>
        <p:spPr>
          <a:xfrm>
            <a:off x="8314809" y="4695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6" name="Shape 306"/>
          <p:cNvSpPr/>
          <p:nvPr/>
        </p:nvSpPr>
        <p:spPr>
          <a:xfrm>
            <a:off x="4692425" y="2915075"/>
            <a:ext cx="3319200" cy="942600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Hardware</a:t>
            </a:r>
            <a:endParaRPr/>
          </a:p>
        </p:txBody>
      </p:sp>
      <p:sp>
        <p:nvSpPr>
          <p:cNvPr id="312" name="Shape 31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-38100" lvl="0" marL="177800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Shape 313"/>
          <p:cNvSpPr txBox="1"/>
          <p:nvPr>
            <p:ph idx="12" type="sldNum"/>
          </p:nvPr>
        </p:nvSpPr>
        <p:spPr>
          <a:xfrm>
            <a:off x="8314809" y="4695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14" name="Shape 3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635" y="1152475"/>
            <a:ext cx="8640717" cy="3300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Presentation Outline</a:t>
            </a:r>
            <a:endParaRPr/>
          </a:p>
        </p:txBody>
      </p:sp>
      <p:sp>
        <p:nvSpPr>
          <p:cNvPr id="40" name="Shape 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-342900" lvl="0" marL="457200" rtl="0">
              <a:spcBef>
                <a:spcPts val="800"/>
              </a:spcBef>
              <a:spcAft>
                <a:spcPts val="0"/>
              </a:spcAft>
              <a:buSzPts val="1800"/>
              <a:buAutoNum type="romanUcPeriod"/>
            </a:pPr>
            <a:r>
              <a:rPr b="1" lang="en" sz="1800"/>
              <a:t>Introduction</a:t>
            </a:r>
            <a:endParaRPr b="1" sz="1800"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Application of Project</a:t>
            </a:r>
            <a:endParaRPr sz="1400"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Functional Requirements</a:t>
            </a:r>
            <a:endParaRPr b="1" sz="1400"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AutoNum type="romanUcPeriod"/>
            </a:pPr>
            <a:r>
              <a:rPr lang="en" sz="1800"/>
              <a:t>Hardware</a:t>
            </a:r>
            <a:endParaRPr sz="1800"/>
          </a:p>
          <a:p>
            <a:pPr indent="-3175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Topology</a:t>
            </a:r>
            <a:endParaRPr sz="1400"/>
          </a:p>
          <a:p>
            <a:pPr indent="-3175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Components</a:t>
            </a:r>
            <a:endParaRPr sz="1400"/>
          </a:p>
          <a:p>
            <a:pPr indent="-3175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Preliminary Testing</a:t>
            </a:r>
            <a:endParaRPr sz="1400"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AutoNum type="romanUcPeriod"/>
            </a:pPr>
            <a:r>
              <a:rPr lang="en" sz="1800"/>
              <a:t>Software</a:t>
            </a:r>
            <a:endParaRPr sz="1800"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Software used</a:t>
            </a:r>
            <a:endParaRPr sz="1400"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D</a:t>
            </a:r>
            <a:r>
              <a:rPr lang="en" sz="1400"/>
              <a:t>iscovery of Peers</a:t>
            </a:r>
            <a:endParaRPr sz="1400"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Security/Redundancy</a:t>
            </a:r>
            <a:endParaRPr sz="1400"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AutoNum type="romanUcPeriod"/>
            </a:pPr>
            <a:r>
              <a:rPr lang="en" sz="1800"/>
              <a:t>Results</a:t>
            </a:r>
            <a:endParaRPr sz="1800"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AutoNum type="romanUcPeriod"/>
            </a:pPr>
            <a:r>
              <a:rPr lang="en" sz="1800"/>
              <a:t>Future Work</a:t>
            </a:r>
            <a:endParaRPr sz="1800"/>
          </a:p>
        </p:txBody>
      </p:sp>
      <p:sp>
        <p:nvSpPr>
          <p:cNvPr id="41" name="Shape 41"/>
          <p:cNvSpPr txBox="1"/>
          <p:nvPr>
            <p:ph idx="12" type="sldNum"/>
          </p:nvPr>
        </p:nvSpPr>
        <p:spPr>
          <a:xfrm>
            <a:off x="8314809" y="4695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2" name="Shape 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3354" y="1014038"/>
            <a:ext cx="4193701" cy="311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Hardware</a:t>
            </a:r>
            <a:endParaRPr/>
          </a:p>
        </p:txBody>
      </p:sp>
      <p:sp>
        <p:nvSpPr>
          <p:cNvPr id="320" name="Shape 3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-38100" lvl="0" marL="177800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Shape 321"/>
          <p:cNvSpPr txBox="1"/>
          <p:nvPr>
            <p:ph idx="12" type="sldNum"/>
          </p:nvPr>
        </p:nvSpPr>
        <p:spPr>
          <a:xfrm>
            <a:off x="8314809" y="4695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22" name="Shape 3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643" y="1152475"/>
            <a:ext cx="8640717" cy="3300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Hardware</a:t>
            </a:r>
            <a:endParaRPr/>
          </a:p>
        </p:txBody>
      </p:sp>
      <p:sp>
        <p:nvSpPr>
          <p:cNvPr id="328" name="Shape 328"/>
          <p:cNvSpPr txBox="1"/>
          <p:nvPr>
            <p:ph idx="12" type="sldNum"/>
          </p:nvPr>
        </p:nvSpPr>
        <p:spPr>
          <a:xfrm>
            <a:off x="8314809" y="4695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29" name="Shape 329"/>
          <p:cNvPicPr preferRelativeResize="0"/>
          <p:nvPr/>
        </p:nvPicPr>
        <p:blipFill rotWithShape="1">
          <a:blip r:embed="rId3">
            <a:alphaModFix/>
          </a:blip>
          <a:srcRect b="28635" l="0" r="31408" t="29912"/>
          <a:stretch/>
        </p:blipFill>
        <p:spPr>
          <a:xfrm>
            <a:off x="1681700" y="1261663"/>
            <a:ext cx="5780600" cy="2620175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Shape 330"/>
          <p:cNvSpPr/>
          <p:nvPr/>
        </p:nvSpPr>
        <p:spPr>
          <a:xfrm>
            <a:off x="5063000" y="1653075"/>
            <a:ext cx="1654800" cy="15117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Hardware</a:t>
            </a:r>
            <a:endParaRPr/>
          </a:p>
        </p:txBody>
      </p:sp>
      <p:sp>
        <p:nvSpPr>
          <p:cNvPr id="336" name="Shape 336"/>
          <p:cNvSpPr txBox="1"/>
          <p:nvPr>
            <p:ph idx="12" type="sldNum"/>
          </p:nvPr>
        </p:nvSpPr>
        <p:spPr>
          <a:xfrm>
            <a:off x="8314809" y="4695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37" name="Shape 3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635" y="1152475"/>
            <a:ext cx="8640717" cy="3300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Hardware</a:t>
            </a:r>
            <a:endParaRPr/>
          </a:p>
        </p:txBody>
      </p:sp>
      <p:sp>
        <p:nvSpPr>
          <p:cNvPr id="343" name="Shape 343"/>
          <p:cNvSpPr txBox="1"/>
          <p:nvPr>
            <p:ph idx="12" type="sldNum"/>
          </p:nvPr>
        </p:nvSpPr>
        <p:spPr>
          <a:xfrm>
            <a:off x="8314809" y="4695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44" name="Shape 3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635" y="1152475"/>
            <a:ext cx="8640717" cy="3300274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Shape 345"/>
          <p:cNvSpPr/>
          <p:nvPr/>
        </p:nvSpPr>
        <p:spPr>
          <a:xfrm>
            <a:off x="1052225" y="3411575"/>
            <a:ext cx="398700" cy="4377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Shape 346"/>
          <p:cNvSpPr/>
          <p:nvPr/>
        </p:nvSpPr>
        <p:spPr>
          <a:xfrm>
            <a:off x="2576225" y="3411575"/>
            <a:ext cx="398700" cy="4377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Shape 347"/>
          <p:cNvSpPr/>
          <p:nvPr/>
        </p:nvSpPr>
        <p:spPr>
          <a:xfrm>
            <a:off x="4024025" y="3411575"/>
            <a:ext cx="398700" cy="4377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Shape 348"/>
          <p:cNvSpPr/>
          <p:nvPr/>
        </p:nvSpPr>
        <p:spPr>
          <a:xfrm>
            <a:off x="5471825" y="3411575"/>
            <a:ext cx="398700" cy="4377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Shape 349"/>
          <p:cNvSpPr/>
          <p:nvPr/>
        </p:nvSpPr>
        <p:spPr>
          <a:xfrm>
            <a:off x="8519825" y="3411575"/>
            <a:ext cx="398700" cy="4377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Shape 350"/>
          <p:cNvSpPr/>
          <p:nvPr/>
        </p:nvSpPr>
        <p:spPr>
          <a:xfrm>
            <a:off x="6995825" y="3411575"/>
            <a:ext cx="398700" cy="4377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Hardware</a:t>
            </a:r>
            <a:endParaRPr/>
          </a:p>
        </p:txBody>
      </p:sp>
      <p:sp>
        <p:nvSpPr>
          <p:cNvPr id="356" name="Shape 356"/>
          <p:cNvSpPr txBox="1"/>
          <p:nvPr>
            <p:ph idx="12" type="sldNum"/>
          </p:nvPr>
        </p:nvSpPr>
        <p:spPr>
          <a:xfrm>
            <a:off x="8314809" y="4695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57" name="Shape 3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9788" y="1165650"/>
            <a:ext cx="6744424" cy="2812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Parts List</a:t>
            </a:r>
            <a:endParaRPr/>
          </a:p>
        </p:txBody>
      </p:sp>
      <p:sp>
        <p:nvSpPr>
          <p:cNvPr id="363" name="Shape 363"/>
          <p:cNvSpPr txBox="1"/>
          <p:nvPr>
            <p:ph idx="12" type="sldNum"/>
          </p:nvPr>
        </p:nvSpPr>
        <p:spPr>
          <a:xfrm>
            <a:off x="8314809" y="4695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364" name="Shape 364"/>
          <p:cNvGraphicFramePr/>
          <p:nvPr/>
        </p:nvGraphicFramePr>
        <p:xfrm>
          <a:off x="311700" y="10939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{41D9E91B-3EB0-419F-BECD-C4F22BA9C7E6}</a:tableStyleId>
              </a:tblPr>
              <a:tblGrid>
                <a:gridCol w="704850"/>
                <a:gridCol w="5897375"/>
                <a:gridCol w="906750"/>
                <a:gridCol w="1011625"/>
              </a:tblGrid>
              <a:tr h="3205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A30000"/>
                          </a:solidFill>
                        </a:rPr>
                        <a:t>Quantity</a:t>
                      </a:r>
                      <a:endParaRPr b="1" sz="1200">
                        <a:solidFill>
                          <a:srgbClr val="A30000"/>
                        </a:solidFill>
                      </a:endParaRPr>
                    </a:p>
                  </a:txBody>
                  <a:tcPr marT="91425" marB="91425" marR="28575" marL="28575" anchor="b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A30000"/>
                          </a:solidFill>
                        </a:rPr>
                        <a:t>Description</a:t>
                      </a:r>
                      <a:endParaRPr b="1" sz="1200">
                        <a:solidFill>
                          <a:srgbClr val="A30000"/>
                        </a:solidFill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A30000"/>
                          </a:solidFill>
                        </a:rPr>
                        <a:t>Price</a:t>
                      </a:r>
                      <a:endParaRPr b="1" sz="1200">
                        <a:solidFill>
                          <a:srgbClr val="A30000"/>
                        </a:solidFill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A30000"/>
                          </a:solidFill>
                        </a:rPr>
                        <a:t>Ext. Price</a:t>
                      </a:r>
                      <a:endParaRPr b="1" sz="1200">
                        <a:solidFill>
                          <a:srgbClr val="A30000"/>
                        </a:solidFill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0C0C0"/>
                    </a:solidFill>
                  </a:tcPr>
                </a:tc>
              </a:tr>
              <a:tr h="2758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6</a:t>
                      </a:r>
                      <a:endParaRPr b="1" sz="1000"/>
                    </a:p>
                  </a:txBody>
                  <a:tcPr marT="91425" marB="91425" marR="28575" marL="28575" anchor="b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Raspberry Pi3 Model B</a:t>
                      </a:r>
                      <a:endParaRPr b="1" sz="1000"/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$35.10</a:t>
                      </a:r>
                      <a:endParaRPr b="1" sz="1000"/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$ 210.60</a:t>
                      </a:r>
                      <a:endParaRPr b="1" sz="1000"/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12</a:t>
                      </a:r>
                      <a:endParaRPr b="1" sz="1000"/>
                    </a:p>
                  </a:txBody>
                  <a:tcPr marT="91425" marB="91425" marR="28575" marL="28575" anchor="b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8GB micro SD cards</a:t>
                      </a:r>
                      <a:endParaRPr b="1" sz="1000"/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$7.11</a:t>
                      </a:r>
                      <a:endParaRPr b="1" sz="1000"/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$ 85.32</a:t>
                      </a:r>
                      <a:endParaRPr b="1" sz="1000"/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6</a:t>
                      </a:r>
                      <a:endParaRPr b="1" sz="1000"/>
                    </a:p>
                  </a:txBody>
                  <a:tcPr marT="91425" marB="91425" marR="28575" marL="28575" anchor="b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CAN Interface for Raspberry Pi</a:t>
                      </a:r>
                      <a:endParaRPr b="1" sz="1000"/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$47.95</a:t>
                      </a:r>
                      <a:endParaRPr b="1" sz="1000"/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$ 287.70</a:t>
                      </a:r>
                      <a:endParaRPr b="1" sz="1000"/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1</a:t>
                      </a:r>
                      <a:endParaRPr b="1" sz="1000"/>
                    </a:p>
                  </a:txBody>
                  <a:tcPr marT="91425" marB="91425" marR="28575" marL="28575" anchor="b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USB HUB for Power</a:t>
                      </a:r>
                      <a:endParaRPr b="1" sz="1000"/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$23.99</a:t>
                      </a:r>
                      <a:endParaRPr b="1" sz="1000"/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$ 23.99</a:t>
                      </a:r>
                      <a:endParaRPr b="1" sz="1000"/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1</a:t>
                      </a:r>
                      <a:endParaRPr b="1" sz="1000"/>
                    </a:p>
                  </a:txBody>
                  <a:tcPr marT="91425" marB="91425" marR="28575" marL="28575" anchor="b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3 foot USB 2.0 (6 Pack)</a:t>
                      </a:r>
                      <a:endParaRPr b="1" sz="1000"/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$8.99</a:t>
                      </a:r>
                      <a:endParaRPr b="1" sz="1000"/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$ 8.99</a:t>
                      </a:r>
                      <a:endParaRPr b="1" sz="1000"/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1</a:t>
                      </a:r>
                      <a:endParaRPr b="1" sz="1000"/>
                    </a:p>
                  </a:txBody>
                  <a:tcPr marT="91425" marB="91425" marR="28575" marL="28575" anchor="b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Ethernet Switch</a:t>
                      </a:r>
                      <a:endParaRPr b="1" sz="1000"/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$23.28</a:t>
                      </a:r>
                      <a:endParaRPr b="1" sz="1000"/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$ 23.28</a:t>
                      </a:r>
                      <a:endParaRPr b="1" sz="1000"/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1</a:t>
                      </a:r>
                      <a:endParaRPr b="1" sz="1000"/>
                    </a:p>
                  </a:txBody>
                  <a:tcPr marT="91425" marB="91425" marR="28575" marL="28575" anchor="b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Ethernet Cables 2 Feet (10 pack)</a:t>
                      </a:r>
                      <a:endParaRPr b="1" sz="1000"/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$13.99</a:t>
                      </a:r>
                      <a:endParaRPr b="1" sz="1000"/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$ 13.99</a:t>
                      </a:r>
                      <a:endParaRPr b="1" sz="1000"/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00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28575" marL="28575" anchor="b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Total</a:t>
                      </a:r>
                      <a:endParaRPr b="1" sz="1200"/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$ 653.87</a:t>
                      </a:r>
                      <a:endParaRPr b="1" sz="1200"/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hape 36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Presentation Outline</a:t>
            </a:r>
            <a:endParaRPr/>
          </a:p>
        </p:txBody>
      </p:sp>
      <p:sp>
        <p:nvSpPr>
          <p:cNvPr id="370" name="Shape 37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-342900" lvl="0" marL="457200" rtl="0">
              <a:spcBef>
                <a:spcPts val="800"/>
              </a:spcBef>
              <a:spcAft>
                <a:spcPts val="0"/>
              </a:spcAft>
              <a:buSzPts val="1800"/>
              <a:buAutoNum type="romanUcPeriod"/>
            </a:pPr>
            <a:r>
              <a:rPr lang="en" sz="1800"/>
              <a:t>Introduction</a:t>
            </a:r>
            <a:endParaRPr sz="1800"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Application of Project</a:t>
            </a:r>
            <a:endParaRPr sz="1400"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Functional Requirements</a:t>
            </a:r>
            <a:endParaRPr b="1" sz="1400"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AutoNum type="romanUcPeriod"/>
            </a:pPr>
            <a:r>
              <a:rPr lang="en" sz="1800"/>
              <a:t>Hardware</a:t>
            </a:r>
            <a:endParaRPr sz="1800"/>
          </a:p>
          <a:p>
            <a:pPr indent="-3175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Topology</a:t>
            </a:r>
            <a:endParaRPr sz="1400"/>
          </a:p>
          <a:p>
            <a:pPr indent="-3175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Components</a:t>
            </a:r>
            <a:endParaRPr sz="1400"/>
          </a:p>
          <a:p>
            <a:pPr indent="-3175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Preliminary Testing</a:t>
            </a:r>
            <a:endParaRPr sz="1400"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AutoNum type="romanUcPeriod"/>
            </a:pPr>
            <a:r>
              <a:rPr b="1" lang="en" sz="1800"/>
              <a:t>Software</a:t>
            </a:r>
            <a:endParaRPr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Software used</a:t>
            </a:r>
            <a:endParaRPr sz="1400"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Discovery of Peers</a:t>
            </a:r>
            <a:endParaRPr sz="1400"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Security/Redundancy</a:t>
            </a:r>
            <a:endParaRPr sz="1400"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AutoNum type="romanUcPeriod"/>
            </a:pPr>
            <a:r>
              <a:rPr lang="en" sz="1800"/>
              <a:t>Results</a:t>
            </a:r>
            <a:endParaRPr sz="1800"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AutoNum type="romanUcPeriod"/>
            </a:pPr>
            <a:r>
              <a:rPr lang="en" sz="1800"/>
              <a:t>Future Work</a:t>
            </a:r>
            <a:endParaRPr sz="1800"/>
          </a:p>
        </p:txBody>
      </p:sp>
      <p:sp>
        <p:nvSpPr>
          <p:cNvPr id="371" name="Shape 371"/>
          <p:cNvSpPr txBox="1"/>
          <p:nvPr>
            <p:ph idx="12" type="sldNum"/>
          </p:nvPr>
        </p:nvSpPr>
        <p:spPr>
          <a:xfrm>
            <a:off x="8314809" y="4695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72" name="Shape 3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3354" y="1014038"/>
            <a:ext cx="4193701" cy="311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Software Used</a:t>
            </a:r>
            <a:endParaRPr/>
          </a:p>
        </p:txBody>
      </p:sp>
      <p:sp>
        <p:nvSpPr>
          <p:cNvPr id="378" name="Shape 37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-361950" lvl="0" marL="457200" rtl="0">
              <a:spcBef>
                <a:spcPts val="80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Raspbian</a:t>
            </a:r>
            <a:r>
              <a:rPr lang="en"/>
              <a:t> 4.9.59-v7+</a:t>
            </a:r>
            <a:endParaRPr/>
          </a:p>
          <a:p>
            <a:pPr indent="-361950" lvl="0" marL="457200" rtl="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Python 2.7.14</a:t>
            </a:r>
            <a:endParaRPr/>
          </a:p>
          <a:p>
            <a: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Stock with </a:t>
            </a:r>
            <a:r>
              <a:rPr lang="en"/>
              <a:t>Raspbian</a:t>
            </a:r>
            <a:endParaRPr/>
          </a:p>
          <a:p>
            <a: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Added hardbyte’s python-can 2.1.0 library</a:t>
            </a:r>
            <a:endParaRPr/>
          </a:p>
          <a:p>
            <a:pPr indent="-361950" lvl="0" marL="457200" rtl="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Git was used for source control</a:t>
            </a:r>
            <a:endParaRPr/>
          </a:p>
          <a:p>
            <a: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Bitbucket was used for source hosting</a:t>
            </a:r>
            <a:endParaRPr/>
          </a:p>
        </p:txBody>
      </p:sp>
      <p:sp>
        <p:nvSpPr>
          <p:cNvPr id="379" name="Shape 379"/>
          <p:cNvSpPr txBox="1"/>
          <p:nvPr>
            <p:ph idx="12" type="sldNum"/>
          </p:nvPr>
        </p:nvSpPr>
        <p:spPr>
          <a:xfrm>
            <a:off x="8314809" y="4695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Discovery of Peers</a:t>
            </a:r>
            <a:endParaRPr/>
          </a:p>
        </p:txBody>
      </p:sp>
      <p:sp>
        <p:nvSpPr>
          <p:cNvPr id="385" name="Shape 38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-361950" lvl="0" marL="457200" rtl="0">
              <a:spcBef>
                <a:spcPts val="80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All of the devices were given some “self” information</a:t>
            </a:r>
            <a:endParaRPr/>
          </a:p>
          <a:p>
            <a: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Serial number</a:t>
            </a:r>
            <a:endParaRPr/>
          </a:p>
          <a:p>
            <a: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Role (Brakes, Hydraulics, Engine, etc. ) </a:t>
            </a:r>
            <a:endParaRPr/>
          </a:p>
          <a:p>
            <a: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Nickname (Alice, Bob, Carol, etc)</a:t>
            </a:r>
            <a:endParaRPr/>
          </a:p>
          <a:p>
            <a: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Master or Slave</a:t>
            </a:r>
            <a:endParaRPr/>
          </a:p>
          <a:p>
            <a:pPr indent="-361950" lvl="0" marL="45720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The “master” device then iterates through the list of ECUs and asks each one to confirm its information</a:t>
            </a:r>
            <a:endParaRPr/>
          </a:p>
        </p:txBody>
      </p:sp>
      <p:sp>
        <p:nvSpPr>
          <p:cNvPr id="386" name="Shape 386"/>
          <p:cNvSpPr txBox="1"/>
          <p:nvPr>
            <p:ph idx="12" type="sldNum"/>
          </p:nvPr>
        </p:nvSpPr>
        <p:spPr>
          <a:xfrm>
            <a:off x="8314809" y="4695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Shape 3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6424" y="85525"/>
            <a:ext cx="6171174" cy="4375050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Shape 392"/>
          <p:cNvSpPr txBox="1"/>
          <p:nvPr>
            <p:ph idx="12" type="sldNum"/>
          </p:nvPr>
        </p:nvSpPr>
        <p:spPr>
          <a:xfrm>
            <a:off x="8314809" y="4695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</a:t>
            </a:r>
            <a:endParaRPr/>
          </a:p>
        </p:txBody>
      </p:sp>
      <p:sp>
        <p:nvSpPr>
          <p:cNvPr id="48" name="Shape 48"/>
          <p:cNvSpPr txBox="1"/>
          <p:nvPr>
            <p:ph idx="1" type="body"/>
          </p:nvPr>
        </p:nvSpPr>
        <p:spPr>
          <a:xfrm>
            <a:off x="170225" y="1213100"/>
            <a:ext cx="8520600" cy="34164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-38100" lvl="0" marL="177800">
              <a:spcBef>
                <a:spcPts val="800"/>
              </a:spcBef>
              <a:spcAft>
                <a:spcPts val="0"/>
              </a:spcAft>
              <a:buNone/>
            </a:pPr>
            <a:r>
              <a:rPr b="1" lang="en"/>
              <a:t>Goal: </a:t>
            </a:r>
            <a:r>
              <a:rPr lang="en"/>
              <a:t>Prototype a </a:t>
            </a:r>
            <a:r>
              <a:rPr lang="en"/>
              <a:t>testing and development platform for CAN communication</a:t>
            </a:r>
            <a:endParaRPr/>
          </a:p>
          <a:p>
            <a:pPr indent="-38100" lvl="0" marL="177800" rtl="0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61950" lvl="0" marL="457200" rtl="0">
              <a:spcBef>
                <a:spcPts val="80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Explore new designs to modify the current ECU networks </a:t>
            </a:r>
            <a:endParaRPr/>
          </a:p>
          <a:p>
            <a:pPr indent="-361950" lvl="0" marL="45720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Introduce more more </a:t>
            </a:r>
            <a:r>
              <a:rPr lang="en"/>
              <a:t>functionality and increase</a:t>
            </a:r>
            <a:r>
              <a:rPr lang="en"/>
              <a:t> security</a:t>
            </a:r>
            <a:endParaRPr/>
          </a:p>
        </p:txBody>
      </p:sp>
      <p:sp>
        <p:nvSpPr>
          <p:cNvPr id="49" name="Shape 49"/>
          <p:cNvSpPr txBox="1"/>
          <p:nvPr>
            <p:ph idx="12" type="sldNum"/>
          </p:nvPr>
        </p:nvSpPr>
        <p:spPr>
          <a:xfrm>
            <a:off x="8314809" y="4695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Shape 3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6424" y="85525"/>
            <a:ext cx="6171174" cy="4375050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Shape 398"/>
          <p:cNvSpPr txBox="1"/>
          <p:nvPr>
            <p:ph idx="12" type="sldNum"/>
          </p:nvPr>
        </p:nvSpPr>
        <p:spPr>
          <a:xfrm>
            <a:off x="8314809" y="4695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99" name="Shape 399"/>
          <p:cNvSpPr/>
          <p:nvPr/>
        </p:nvSpPr>
        <p:spPr>
          <a:xfrm>
            <a:off x="2254800" y="338675"/>
            <a:ext cx="2156700" cy="19428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Shape 404"/>
          <p:cNvPicPr preferRelativeResize="0"/>
          <p:nvPr/>
        </p:nvPicPr>
        <p:blipFill rotWithShape="1">
          <a:blip r:embed="rId3">
            <a:alphaModFix/>
          </a:blip>
          <a:srcRect b="46546" l="20248" r="59828" t="0"/>
          <a:stretch/>
        </p:blipFill>
        <p:spPr>
          <a:xfrm>
            <a:off x="3466888" y="121175"/>
            <a:ext cx="2210226" cy="4203976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Shape 405"/>
          <p:cNvSpPr txBox="1"/>
          <p:nvPr>
            <p:ph idx="12" type="sldNum"/>
          </p:nvPr>
        </p:nvSpPr>
        <p:spPr>
          <a:xfrm>
            <a:off x="8314809" y="4695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Shape 4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6424" y="85525"/>
            <a:ext cx="6171174" cy="4375050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Shape 411"/>
          <p:cNvSpPr txBox="1"/>
          <p:nvPr>
            <p:ph idx="12" type="sldNum"/>
          </p:nvPr>
        </p:nvSpPr>
        <p:spPr>
          <a:xfrm>
            <a:off x="8314809" y="4695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12" name="Shape 412"/>
          <p:cNvSpPr/>
          <p:nvPr/>
        </p:nvSpPr>
        <p:spPr>
          <a:xfrm>
            <a:off x="1486425" y="2441975"/>
            <a:ext cx="3121200" cy="17823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Shape 417"/>
          <p:cNvPicPr preferRelativeResize="0"/>
          <p:nvPr/>
        </p:nvPicPr>
        <p:blipFill rotWithShape="1">
          <a:blip r:embed="rId3">
            <a:alphaModFix/>
          </a:blip>
          <a:srcRect b="5401" l="0" r="49423" t="53861"/>
          <a:stretch/>
        </p:blipFill>
        <p:spPr>
          <a:xfrm>
            <a:off x="1918875" y="1056737"/>
            <a:ext cx="5306250" cy="3030025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Shape 418"/>
          <p:cNvSpPr txBox="1"/>
          <p:nvPr>
            <p:ph idx="12" type="sldNum"/>
          </p:nvPr>
        </p:nvSpPr>
        <p:spPr>
          <a:xfrm>
            <a:off x="8314809" y="4695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Shape 4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6424" y="85525"/>
            <a:ext cx="6171174" cy="4375050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Shape 424"/>
          <p:cNvSpPr txBox="1"/>
          <p:nvPr>
            <p:ph idx="12" type="sldNum"/>
          </p:nvPr>
        </p:nvSpPr>
        <p:spPr>
          <a:xfrm>
            <a:off x="8314809" y="4695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25" name="Shape 425"/>
          <p:cNvSpPr/>
          <p:nvPr/>
        </p:nvSpPr>
        <p:spPr>
          <a:xfrm>
            <a:off x="5712775" y="160425"/>
            <a:ext cx="1390200" cy="20142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Shape 430"/>
          <p:cNvPicPr preferRelativeResize="0"/>
          <p:nvPr/>
        </p:nvPicPr>
        <p:blipFill rotWithShape="1">
          <a:blip r:embed="rId3">
            <a:alphaModFix/>
          </a:blip>
          <a:srcRect b="52248" l="69209" r="11006" t="1712"/>
          <a:stretch/>
        </p:blipFill>
        <p:spPr>
          <a:xfrm>
            <a:off x="3351012" y="218775"/>
            <a:ext cx="2441975" cy="4028699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Shape 431"/>
          <p:cNvSpPr txBox="1"/>
          <p:nvPr>
            <p:ph idx="12" type="sldNum"/>
          </p:nvPr>
        </p:nvSpPr>
        <p:spPr>
          <a:xfrm>
            <a:off x="8314809" y="4695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Shape 4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6424" y="85525"/>
            <a:ext cx="6171174" cy="4375050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Shape 437"/>
          <p:cNvSpPr txBox="1"/>
          <p:nvPr>
            <p:ph idx="12" type="sldNum"/>
          </p:nvPr>
        </p:nvSpPr>
        <p:spPr>
          <a:xfrm>
            <a:off x="8314809" y="4695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38" name="Shape 438"/>
          <p:cNvSpPr/>
          <p:nvPr/>
        </p:nvSpPr>
        <p:spPr>
          <a:xfrm>
            <a:off x="5178025" y="3279725"/>
            <a:ext cx="2424000" cy="11811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Shape 443"/>
          <p:cNvPicPr preferRelativeResize="0"/>
          <p:nvPr/>
        </p:nvPicPr>
        <p:blipFill rotWithShape="1">
          <a:blip r:embed="rId3">
            <a:alphaModFix/>
          </a:blip>
          <a:srcRect b="0" l="59817" r="903" t="73003"/>
          <a:stretch/>
        </p:blipFill>
        <p:spPr>
          <a:xfrm>
            <a:off x="2102488" y="1069250"/>
            <a:ext cx="4939026" cy="2406550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Shape 444"/>
          <p:cNvSpPr txBox="1"/>
          <p:nvPr>
            <p:ph idx="12" type="sldNum"/>
          </p:nvPr>
        </p:nvSpPr>
        <p:spPr>
          <a:xfrm>
            <a:off x="8314809" y="4695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Shape 4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Security</a:t>
            </a:r>
            <a:endParaRPr/>
          </a:p>
        </p:txBody>
      </p:sp>
      <p:sp>
        <p:nvSpPr>
          <p:cNvPr id="450" name="Shape 45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-361950" lvl="0" marL="457200" rtl="0">
              <a:spcBef>
                <a:spcPts val="80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AES Encryption</a:t>
            </a:r>
            <a:endParaRPr/>
          </a:p>
          <a:p>
            <a: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Block size is larger than packet payload (128 bit)</a:t>
            </a:r>
            <a:endParaRPr/>
          </a:p>
          <a:p>
            <a: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Key size is minimum 128 bit</a:t>
            </a:r>
            <a:endParaRPr/>
          </a:p>
          <a:p>
            <a: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Larger memory footprint</a:t>
            </a:r>
            <a:endParaRPr/>
          </a:p>
          <a:p>
            <a: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Python library depends on compiled C code</a:t>
            </a:r>
            <a:endParaRPr/>
          </a:p>
          <a:p>
            <a:pPr indent="-361950" lvl="0" marL="457200" rtl="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Blowfish Algorithm</a:t>
            </a:r>
            <a:endParaRPr/>
          </a:p>
          <a:p>
            <a: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Block size is the same size as packet payload size (64 bits)</a:t>
            </a:r>
            <a:endParaRPr/>
          </a:p>
          <a:p>
            <a: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Key size is variable from 32 to &gt;256 bits</a:t>
            </a:r>
            <a:endParaRPr/>
          </a:p>
          <a:p>
            <a: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No effective cryptanalysis exists</a:t>
            </a:r>
            <a:endParaRPr/>
          </a:p>
          <a:p>
            <a: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Pure python library available, for a slight loss in performance</a:t>
            </a:r>
            <a:endParaRPr/>
          </a:p>
        </p:txBody>
      </p:sp>
      <p:sp>
        <p:nvSpPr>
          <p:cNvPr id="451" name="Shape 451"/>
          <p:cNvSpPr txBox="1"/>
          <p:nvPr>
            <p:ph idx="12" type="sldNum"/>
          </p:nvPr>
        </p:nvSpPr>
        <p:spPr>
          <a:xfrm>
            <a:off x="8314809" y="4695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Shape 45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Presentation Outline</a:t>
            </a:r>
            <a:endParaRPr/>
          </a:p>
        </p:txBody>
      </p:sp>
      <p:sp>
        <p:nvSpPr>
          <p:cNvPr id="457" name="Shape 45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-342900" lvl="0" marL="457200" rtl="0">
              <a:spcBef>
                <a:spcPts val="800"/>
              </a:spcBef>
              <a:spcAft>
                <a:spcPts val="0"/>
              </a:spcAft>
              <a:buSzPts val="1800"/>
              <a:buAutoNum type="romanUcPeriod"/>
            </a:pPr>
            <a:r>
              <a:rPr lang="en" sz="1800"/>
              <a:t>Introduction</a:t>
            </a:r>
            <a:endParaRPr sz="1800"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Application of Project</a:t>
            </a:r>
            <a:endParaRPr sz="1400"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Functional Requirements</a:t>
            </a:r>
            <a:endParaRPr b="1" sz="1400"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AutoNum type="romanUcPeriod"/>
            </a:pPr>
            <a:r>
              <a:rPr lang="en" sz="1800"/>
              <a:t>Hardware</a:t>
            </a:r>
            <a:endParaRPr sz="1800"/>
          </a:p>
          <a:p>
            <a:pPr indent="-3175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Topology</a:t>
            </a:r>
            <a:endParaRPr sz="1400"/>
          </a:p>
          <a:p>
            <a:pPr indent="-3175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Components</a:t>
            </a:r>
            <a:endParaRPr sz="1400"/>
          </a:p>
          <a:p>
            <a:pPr indent="-3175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Preliminary Testing</a:t>
            </a:r>
            <a:endParaRPr sz="1400"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AutoNum type="romanUcPeriod"/>
            </a:pPr>
            <a:r>
              <a:rPr lang="en" sz="1800"/>
              <a:t>Software</a:t>
            </a:r>
            <a:endParaRPr sz="1800"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Software used</a:t>
            </a:r>
            <a:endParaRPr sz="1400"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Discovery of Peers</a:t>
            </a:r>
            <a:endParaRPr sz="1400"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Security/Redundancy</a:t>
            </a:r>
            <a:endParaRPr sz="1400"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AutoNum type="romanUcPeriod"/>
            </a:pPr>
            <a:r>
              <a:rPr b="1" lang="en" sz="1800"/>
              <a:t>Results</a:t>
            </a:r>
            <a:endParaRPr b="1" sz="1800"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AutoNum type="romanUcPeriod"/>
            </a:pPr>
            <a:r>
              <a:rPr lang="en" sz="1800"/>
              <a:t>Future Work</a:t>
            </a:r>
            <a:endParaRPr sz="1800"/>
          </a:p>
        </p:txBody>
      </p:sp>
      <p:sp>
        <p:nvSpPr>
          <p:cNvPr id="458" name="Shape 458"/>
          <p:cNvSpPr txBox="1"/>
          <p:nvPr>
            <p:ph idx="12" type="sldNum"/>
          </p:nvPr>
        </p:nvSpPr>
        <p:spPr>
          <a:xfrm>
            <a:off x="8314809" y="4695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59" name="Shape 4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3354" y="1014038"/>
            <a:ext cx="4193701" cy="311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Application of Project</a:t>
            </a:r>
            <a:endParaRPr/>
          </a:p>
        </p:txBody>
      </p:sp>
      <p:sp>
        <p:nvSpPr>
          <p:cNvPr id="55" name="Shape 5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Purpose as a Testing Platform</a:t>
            </a:r>
            <a:endParaRPr/>
          </a:p>
          <a:p>
            <a:pPr indent="-36195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Discover faults</a:t>
            </a:r>
            <a:endParaRPr/>
          </a:p>
          <a:p>
            <a:pPr indent="-36195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Resolve bugs</a:t>
            </a:r>
            <a:endParaRPr/>
          </a:p>
          <a:p>
            <a:pPr indent="-36195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Prevent liability</a:t>
            </a:r>
            <a:endParaRPr/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Purpose as a Development Platform</a:t>
            </a:r>
            <a:endParaRPr/>
          </a:p>
          <a:p>
            <a:pPr indent="-36195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Software development to increase functionality and security</a:t>
            </a:r>
            <a:endParaRPr/>
          </a:p>
          <a:p>
            <a:pPr indent="-36195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Environment for validation </a:t>
            </a:r>
            <a:endParaRPr/>
          </a:p>
        </p:txBody>
      </p:sp>
      <p:sp>
        <p:nvSpPr>
          <p:cNvPr id="56" name="Shape 56"/>
          <p:cNvSpPr txBox="1"/>
          <p:nvPr>
            <p:ph idx="12" type="sldNum"/>
          </p:nvPr>
        </p:nvSpPr>
        <p:spPr>
          <a:xfrm>
            <a:off x="8314809" y="4695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</a:t>
            </a:r>
            <a:endParaRPr/>
          </a:p>
        </p:txBody>
      </p:sp>
      <p:sp>
        <p:nvSpPr>
          <p:cNvPr id="465" name="Shape 46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-361950" lvl="0" marL="457200" rtl="0">
              <a:spcBef>
                <a:spcPts val="80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Successfully built CAN Testbench from low-cost COTS components</a:t>
            </a:r>
            <a:endParaRPr/>
          </a:p>
          <a:p>
            <a:pPr indent="-361950" lvl="0" marL="457200" rtl="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Implemented encryption of network traffic</a:t>
            </a:r>
            <a:endParaRPr/>
          </a:p>
          <a:p>
            <a:pPr indent="-361950" lvl="0" marL="457200" rtl="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Verification of networked devices</a:t>
            </a:r>
            <a:endParaRPr/>
          </a:p>
          <a:p>
            <a:pPr indent="-361950" lvl="0" marL="457200" rtl="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Dean’s Award at the </a:t>
            </a:r>
            <a:r>
              <a:rPr lang="en"/>
              <a:t>Student Scholarship Expo</a:t>
            </a:r>
            <a:endParaRPr/>
          </a:p>
        </p:txBody>
      </p:sp>
      <p:sp>
        <p:nvSpPr>
          <p:cNvPr id="466" name="Shape 466"/>
          <p:cNvSpPr txBox="1"/>
          <p:nvPr>
            <p:ph idx="12" type="sldNum"/>
          </p:nvPr>
        </p:nvSpPr>
        <p:spPr>
          <a:xfrm>
            <a:off x="8314809" y="4695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Shape 471"/>
          <p:cNvSpPr txBox="1"/>
          <p:nvPr>
            <p:ph idx="12" type="sldNum"/>
          </p:nvPr>
        </p:nvSpPr>
        <p:spPr>
          <a:xfrm>
            <a:off x="8314809" y="4695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72" name="Shape 4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5" cy="3842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Shape 477"/>
          <p:cNvSpPr txBox="1"/>
          <p:nvPr>
            <p:ph idx="12" type="sldNum"/>
          </p:nvPr>
        </p:nvSpPr>
        <p:spPr>
          <a:xfrm>
            <a:off x="8314809" y="4695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78" name="Shape 4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5" cy="3842138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Shape 479"/>
          <p:cNvSpPr/>
          <p:nvPr/>
        </p:nvSpPr>
        <p:spPr>
          <a:xfrm>
            <a:off x="6817700" y="1075375"/>
            <a:ext cx="2221500" cy="30339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Shape 484"/>
          <p:cNvSpPr txBox="1"/>
          <p:nvPr>
            <p:ph idx="12" type="sldNum"/>
          </p:nvPr>
        </p:nvSpPr>
        <p:spPr>
          <a:xfrm>
            <a:off x="8314809" y="4695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85" name="Shape 4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5" cy="3842138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Shape 486"/>
          <p:cNvSpPr/>
          <p:nvPr/>
        </p:nvSpPr>
        <p:spPr>
          <a:xfrm>
            <a:off x="152400" y="152400"/>
            <a:ext cx="4580100" cy="38421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Shape 491"/>
          <p:cNvSpPr txBox="1"/>
          <p:nvPr>
            <p:ph idx="12" type="sldNum"/>
          </p:nvPr>
        </p:nvSpPr>
        <p:spPr>
          <a:xfrm>
            <a:off x="8314809" y="4695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92" name="Shape 4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5" cy="3842138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Shape 493"/>
          <p:cNvSpPr/>
          <p:nvPr/>
        </p:nvSpPr>
        <p:spPr>
          <a:xfrm>
            <a:off x="4732425" y="1105125"/>
            <a:ext cx="2067600" cy="28518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Shape 498"/>
          <p:cNvSpPr txBox="1"/>
          <p:nvPr>
            <p:ph idx="12" type="sldNum"/>
          </p:nvPr>
        </p:nvSpPr>
        <p:spPr>
          <a:xfrm>
            <a:off x="8314809" y="4695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99" name="Shape 499"/>
          <p:cNvPicPr preferRelativeResize="0"/>
          <p:nvPr/>
        </p:nvPicPr>
        <p:blipFill rotWithShape="1">
          <a:blip r:embed="rId3">
            <a:alphaModFix/>
          </a:blip>
          <a:srcRect b="-930" l="52621" r="24191" t="25264"/>
          <a:stretch/>
        </p:blipFill>
        <p:spPr>
          <a:xfrm>
            <a:off x="2999000" y="0"/>
            <a:ext cx="3145996" cy="4462401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Shape 500"/>
          <p:cNvSpPr/>
          <p:nvPr/>
        </p:nvSpPr>
        <p:spPr>
          <a:xfrm>
            <a:off x="2954475" y="291125"/>
            <a:ext cx="2651400" cy="6537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 txBox="1"/>
          <p:nvPr>
            <p:ph idx="12" type="sldNum"/>
          </p:nvPr>
        </p:nvSpPr>
        <p:spPr>
          <a:xfrm>
            <a:off x="8314809" y="4695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06" name="Shape 506"/>
          <p:cNvPicPr preferRelativeResize="0"/>
          <p:nvPr/>
        </p:nvPicPr>
        <p:blipFill rotWithShape="1">
          <a:blip r:embed="rId3">
            <a:alphaModFix/>
          </a:blip>
          <a:srcRect b="-930" l="52621" r="24191" t="25264"/>
          <a:stretch/>
        </p:blipFill>
        <p:spPr>
          <a:xfrm>
            <a:off x="2999000" y="0"/>
            <a:ext cx="3145996" cy="4462401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Shape 507"/>
          <p:cNvSpPr/>
          <p:nvPr/>
        </p:nvSpPr>
        <p:spPr>
          <a:xfrm>
            <a:off x="2999000" y="879325"/>
            <a:ext cx="753000" cy="3936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Shape 51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Presentation Outline</a:t>
            </a:r>
            <a:endParaRPr/>
          </a:p>
        </p:txBody>
      </p:sp>
      <p:sp>
        <p:nvSpPr>
          <p:cNvPr id="513" name="Shape 5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-342900" lvl="0" marL="457200" rtl="0">
              <a:spcBef>
                <a:spcPts val="800"/>
              </a:spcBef>
              <a:spcAft>
                <a:spcPts val="0"/>
              </a:spcAft>
              <a:buSzPts val="1800"/>
              <a:buAutoNum type="romanUcPeriod"/>
            </a:pPr>
            <a:r>
              <a:rPr lang="en" sz="1800"/>
              <a:t>Introduction</a:t>
            </a:r>
            <a:endParaRPr sz="1800"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Application of Project</a:t>
            </a:r>
            <a:endParaRPr sz="1400"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Functional Requirements</a:t>
            </a:r>
            <a:endParaRPr b="1" sz="1400"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AutoNum type="romanUcPeriod"/>
            </a:pPr>
            <a:r>
              <a:rPr lang="en" sz="1800"/>
              <a:t>Hardware</a:t>
            </a:r>
            <a:endParaRPr sz="1800"/>
          </a:p>
          <a:p>
            <a:pPr indent="-3175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Topology</a:t>
            </a:r>
            <a:endParaRPr sz="1400"/>
          </a:p>
          <a:p>
            <a:pPr indent="-3175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Components</a:t>
            </a:r>
            <a:endParaRPr sz="1400"/>
          </a:p>
          <a:p>
            <a:pPr indent="-3175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Preliminary Testing</a:t>
            </a:r>
            <a:endParaRPr sz="1400"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AutoNum type="romanUcPeriod"/>
            </a:pPr>
            <a:r>
              <a:rPr lang="en" sz="1800"/>
              <a:t>Software</a:t>
            </a:r>
            <a:endParaRPr sz="1800"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Software used</a:t>
            </a:r>
            <a:endParaRPr sz="1400"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Discovery of Peers</a:t>
            </a:r>
            <a:endParaRPr sz="1400"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Security/Redundancy</a:t>
            </a:r>
            <a:endParaRPr sz="1400"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AutoNum type="romanUcPeriod"/>
            </a:pPr>
            <a:r>
              <a:rPr lang="en" sz="1800"/>
              <a:t>Results</a:t>
            </a:r>
            <a:endParaRPr sz="1800"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AutoNum type="romanUcPeriod"/>
            </a:pPr>
            <a:r>
              <a:rPr b="1" lang="en" sz="1800"/>
              <a:t>Future Work</a:t>
            </a:r>
            <a:endParaRPr b="1" sz="1800"/>
          </a:p>
        </p:txBody>
      </p:sp>
      <p:sp>
        <p:nvSpPr>
          <p:cNvPr id="514" name="Shape 514"/>
          <p:cNvSpPr txBox="1"/>
          <p:nvPr>
            <p:ph idx="12" type="sldNum"/>
          </p:nvPr>
        </p:nvSpPr>
        <p:spPr>
          <a:xfrm>
            <a:off x="8314809" y="4695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15" name="Shape 5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3354" y="1014038"/>
            <a:ext cx="4193701" cy="311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Shape 5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Work</a:t>
            </a:r>
            <a:endParaRPr/>
          </a:p>
        </p:txBody>
      </p:sp>
      <p:sp>
        <p:nvSpPr>
          <p:cNvPr id="521" name="Shape 5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-361950" lvl="0" marL="457200" rtl="0">
              <a:spcBef>
                <a:spcPts val="80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Software implementation</a:t>
            </a:r>
            <a:endParaRPr/>
          </a:p>
          <a:p>
            <a: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Change XML format of ECU information to something better like JSON</a:t>
            </a:r>
            <a:endParaRPr/>
          </a:p>
          <a:p>
            <a: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Ship a portable version of the python-can library with our code to reduce setup time</a:t>
            </a:r>
            <a:endParaRPr/>
          </a:p>
          <a:p>
            <a: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Automatic programming of new devices</a:t>
            </a:r>
            <a:endParaRPr/>
          </a:p>
          <a:p>
            <a:pPr indent="-361950" lvl="0" marL="457200" rtl="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Hardware implementation</a:t>
            </a:r>
            <a:endParaRPr/>
          </a:p>
          <a:p>
            <a: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Add electrical noise and loss to the network</a:t>
            </a:r>
            <a:endParaRPr/>
          </a:p>
          <a:p>
            <a: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Add a standard DB9 CAN port, so a COTS CAN reader can be plugged into the bus directly</a:t>
            </a:r>
            <a:endParaRPr/>
          </a:p>
        </p:txBody>
      </p:sp>
      <p:sp>
        <p:nvSpPr>
          <p:cNvPr id="522" name="Shape 522"/>
          <p:cNvSpPr txBox="1"/>
          <p:nvPr>
            <p:ph idx="12" type="sldNum"/>
          </p:nvPr>
        </p:nvSpPr>
        <p:spPr>
          <a:xfrm>
            <a:off x="8314809" y="4695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Ctr="0" anchor="b" bIns="68575" lIns="68575" spcFirstLastPara="1" rIns="68575" wrap="square" tIns="6857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ECU Communication and Networking</a:t>
            </a:r>
            <a:endParaRPr/>
          </a:p>
        </p:txBody>
      </p:sp>
      <p:sp>
        <p:nvSpPr>
          <p:cNvPr id="528" name="Shape 528"/>
          <p:cNvSpPr txBox="1"/>
          <p:nvPr>
            <p:ph idx="1" type="subTitle"/>
          </p:nvPr>
        </p:nvSpPr>
        <p:spPr>
          <a:xfrm>
            <a:off x="311700" y="2834125"/>
            <a:ext cx="8520600" cy="17073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Zach Oakes and Christian West</a:t>
            </a:r>
            <a:endParaRPr/>
          </a:p>
          <a:p>
            <a:pPr indent="0" lvl="0" marL="0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Advisor Aleksander Malinowski</a:t>
            </a:r>
            <a:endParaRPr/>
          </a:p>
          <a:p>
            <a:pPr indent="0" lvl="0" marL="0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Sponsored by Komatsu America</a:t>
            </a:r>
            <a:endParaRPr/>
          </a:p>
        </p:txBody>
      </p:sp>
      <p:pic>
        <p:nvPicPr>
          <p:cNvPr id="529" name="Shape 5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28475" y="4633725"/>
            <a:ext cx="1910726" cy="50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Functional Requirements</a:t>
            </a:r>
            <a:endParaRPr/>
          </a:p>
        </p:txBody>
      </p:sp>
      <p:sp>
        <p:nvSpPr>
          <p:cNvPr id="62" name="Shape 6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>
              <a:spcBef>
                <a:spcPts val="800"/>
              </a:spcBef>
              <a:spcAft>
                <a:spcPts val="0"/>
              </a:spcAft>
              <a:buNone/>
            </a:pPr>
            <a:r>
              <a:rPr b="1" lang="en"/>
              <a:t>Hardware</a:t>
            </a:r>
            <a:r>
              <a:rPr b="1" lang="en"/>
              <a:t>:</a:t>
            </a:r>
            <a:endParaRPr b="1"/>
          </a:p>
          <a:p>
            <a:pPr indent="-171450" lvl="0" marL="177800" rtl="0">
              <a:spcBef>
                <a:spcPts val="80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L</a:t>
            </a:r>
            <a:r>
              <a:rPr lang="en"/>
              <a:t>ow-cost and easily-repurposable</a:t>
            </a:r>
            <a:endParaRPr/>
          </a:p>
          <a:p>
            <a:pPr indent="-171450" lvl="0" marL="177800" rtl="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Simulate a CAN network of ECU’s utilizing master slave topology</a:t>
            </a:r>
            <a:endParaRPr/>
          </a:p>
          <a:p>
            <a:pPr indent="0" lvl="0" marL="0" rtl="0">
              <a:spcBef>
                <a:spcPts val="800"/>
              </a:spcBef>
              <a:spcAft>
                <a:spcPts val="0"/>
              </a:spcAft>
              <a:buNone/>
            </a:pPr>
            <a:r>
              <a:rPr b="1" lang="en"/>
              <a:t>Software:</a:t>
            </a:r>
            <a:endParaRPr b="1"/>
          </a:p>
          <a:p>
            <a:pPr indent="-171450" lvl="0" marL="177800" rtl="0">
              <a:spcBef>
                <a:spcPts val="80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Obtain each module’s ID number </a:t>
            </a:r>
            <a:endParaRPr/>
          </a:p>
          <a:p>
            <a:pPr indent="-171450" lvl="0" marL="177800" rtl="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Retain information and software features</a:t>
            </a:r>
            <a:endParaRPr/>
          </a:p>
          <a:p>
            <a:pPr indent="-171450" lvl="0" marL="177800" rtl="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Update newly authorized modules and reject those unauthorized</a:t>
            </a:r>
            <a:endParaRPr/>
          </a:p>
          <a:p>
            <a:pPr indent="-171450" lvl="0" marL="177800" rtl="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Determine a way to make this communication secure</a:t>
            </a:r>
            <a:endParaRPr/>
          </a:p>
          <a:p>
            <a:pPr indent="-38100" lvl="0" marL="177800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8100" lvl="0" marL="177800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1397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-38100" lvl="0" marL="177800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Shape 63"/>
          <p:cNvSpPr txBox="1"/>
          <p:nvPr>
            <p:ph idx="12" type="sldNum"/>
          </p:nvPr>
        </p:nvSpPr>
        <p:spPr>
          <a:xfrm>
            <a:off x="8314809" y="4695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Shape 534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35" name="Shape 5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225" y="1676400"/>
            <a:ext cx="9144000" cy="179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Shape 540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Ctr="0" anchor="b" bIns="68575" lIns="68575" spcFirstLastPara="1" rIns="68575" wrap="square" tIns="6857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1" name="Shape 541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42" name="Shape 5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8588" y="603463"/>
            <a:ext cx="5246825" cy="3936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Shape 547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Ctr="0" anchor="b" bIns="68575" lIns="68575" spcFirstLastPara="1" rIns="68575" wrap="square" tIns="6857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8" name="Shape 548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49" name="Shape 5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4388" y="539300"/>
            <a:ext cx="5115226" cy="3837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4" name="Shape 554"/>
          <p:cNvPicPr preferRelativeResize="0"/>
          <p:nvPr/>
        </p:nvPicPr>
        <p:blipFill rotWithShape="1">
          <a:blip r:embed="rId3">
            <a:alphaModFix/>
          </a:blip>
          <a:srcRect b="18606" l="0" r="35287" t="0"/>
          <a:stretch/>
        </p:blipFill>
        <p:spPr>
          <a:xfrm>
            <a:off x="1787363" y="330650"/>
            <a:ext cx="5569274" cy="393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Presentation Outline</a:t>
            </a:r>
            <a:endParaRPr/>
          </a:p>
        </p:txBody>
      </p:sp>
      <p:sp>
        <p:nvSpPr>
          <p:cNvPr id="69" name="Shape 6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-342900" lvl="0" marL="457200" rtl="0">
              <a:spcBef>
                <a:spcPts val="800"/>
              </a:spcBef>
              <a:spcAft>
                <a:spcPts val="0"/>
              </a:spcAft>
              <a:buSzPts val="1800"/>
              <a:buAutoNum type="romanUcPeriod"/>
            </a:pPr>
            <a:r>
              <a:rPr lang="en" sz="1800"/>
              <a:t>Introduction</a:t>
            </a:r>
            <a:endParaRPr sz="1800"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Application of Project</a:t>
            </a:r>
            <a:endParaRPr sz="1400"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Functional Requirements</a:t>
            </a:r>
            <a:endParaRPr b="1" sz="1400"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AutoNum type="romanUcPeriod"/>
            </a:pPr>
            <a:r>
              <a:rPr b="1" lang="en" sz="1800"/>
              <a:t>Hardware</a:t>
            </a:r>
            <a:endParaRPr b="1" sz="1800"/>
          </a:p>
          <a:p>
            <a:pPr indent="-3175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Topology</a:t>
            </a:r>
            <a:endParaRPr sz="1400"/>
          </a:p>
          <a:p>
            <a:pPr indent="-3175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Components</a:t>
            </a:r>
            <a:endParaRPr sz="1400"/>
          </a:p>
          <a:p>
            <a:pPr indent="-3175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Preliminary Testing</a:t>
            </a:r>
            <a:endParaRPr sz="1400"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AutoNum type="romanUcPeriod"/>
            </a:pPr>
            <a:r>
              <a:rPr lang="en" sz="1800"/>
              <a:t>Software</a:t>
            </a:r>
            <a:endParaRPr sz="1800"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Software used</a:t>
            </a:r>
            <a:endParaRPr sz="1400"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Discovery of Peers</a:t>
            </a:r>
            <a:endParaRPr sz="1400"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Security/Redundancy</a:t>
            </a:r>
            <a:endParaRPr sz="1400"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AutoNum type="romanUcPeriod"/>
            </a:pPr>
            <a:r>
              <a:rPr lang="en" sz="1800"/>
              <a:t>Results</a:t>
            </a:r>
            <a:endParaRPr sz="1800"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AutoNum type="romanUcPeriod"/>
            </a:pPr>
            <a:r>
              <a:rPr lang="en" sz="1800"/>
              <a:t>Future Work</a:t>
            </a:r>
            <a:endParaRPr sz="1800"/>
          </a:p>
        </p:txBody>
      </p:sp>
      <p:sp>
        <p:nvSpPr>
          <p:cNvPr id="70" name="Shape 70"/>
          <p:cNvSpPr txBox="1"/>
          <p:nvPr>
            <p:ph idx="12" type="sldNum"/>
          </p:nvPr>
        </p:nvSpPr>
        <p:spPr>
          <a:xfrm>
            <a:off x="8314809" y="4695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1" name="Shape 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3354" y="1014038"/>
            <a:ext cx="4193701" cy="311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Shape 76"/>
          <p:cNvGrpSpPr/>
          <p:nvPr/>
        </p:nvGrpSpPr>
        <p:grpSpPr>
          <a:xfrm>
            <a:off x="1341750" y="3807743"/>
            <a:ext cx="1483722" cy="151335"/>
            <a:chOff x="5412886" y="3945381"/>
            <a:chExt cx="1207751" cy="128468"/>
          </a:xfrm>
        </p:grpSpPr>
        <p:cxnSp>
          <p:nvCxnSpPr>
            <p:cNvPr id="77" name="Shape 77"/>
            <p:cNvCxnSpPr/>
            <p:nvPr/>
          </p:nvCxnSpPr>
          <p:spPr>
            <a:xfrm>
              <a:off x="5412886" y="3947276"/>
              <a:ext cx="215400" cy="0"/>
            </a:xfrm>
            <a:prstGeom prst="straightConnector1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78" name="Shape 78"/>
            <p:cNvCxnSpPr/>
            <p:nvPr/>
          </p:nvCxnSpPr>
          <p:spPr>
            <a:xfrm>
              <a:off x="5412886" y="4062784"/>
              <a:ext cx="215400" cy="0"/>
            </a:xfrm>
            <a:prstGeom prst="straightConnector1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79" name="Shape 79"/>
            <p:cNvCxnSpPr/>
            <p:nvPr/>
          </p:nvCxnSpPr>
          <p:spPr>
            <a:xfrm>
              <a:off x="5743385" y="3948091"/>
              <a:ext cx="215400" cy="0"/>
            </a:xfrm>
            <a:prstGeom prst="straightConnector1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80" name="Shape 80"/>
            <p:cNvCxnSpPr/>
            <p:nvPr/>
          </p:nvCxnSpPr>
          <p:spPr>
            <a:xfrm>
              <a:off x="5743385" y="4065620"/>
              <a:ext cx="215400" cy="0"/>
            </a:xfrm>
            <a:prstGeom prst="straightConnector1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81" name="Shape 81"/>
            <p:cNvCxnSpPr/>
            <p:nvPr/>
          </p:nvCxnSpPr>
          <p:spPr>
            <a:xfrm>
              <a:off x="6074738" y="3947273"/>
              <a:ext cx="215400" cy="0"/>
            </a:xfrm>
            <a:prstGeom prst="straightConnector1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82" name="Shape 82"/>
            <p:cNvCxnSpPr/>
            <p:nvPr/>
          </p:nvCxnSpPr>
          <p:spPr>
            <a:xfrm>
              <a:off x="6074738" y="4064802"/>
              <a:ext cx="215400" cy="0"/>
            </a:xfrm>
            <a:prstGeom prst="straightConnector1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83" name="Shape 83"/>
            <p:cNvCxnSpPr/>
            <p:nvPr/>
          </p:nvCxnSpPr>
          <p:spPr>
            <a:xfrm>
              <a:off x="6405237" y="3951121"/>
              <a:ext cx="215400" cy="0"/>
            </a:xfrm>
            <a:prstGeom prst="straightConnector1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84" name="Shape 84"/>
            <p:cNvCxnSpPr/>
            <p:nvPr/>
          </p:nvCxnSpPr>
          <p:spPr>
            <a:xfrm>
              <a:off x="6405237" y="4068649"/>
              <a:ext cx="215400" cy="0"/>
            </a:xfrm>
            <a:prstGeom prst="straightConnector1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85" name="Shape 85"/>
            <p:cNvCxnSpPr/>
            <p:nvPr/>
          </p:nvCxnSpPr>
          <p:spPr>
            <a:xfrm flipH="1" rot="10800000">
              <a:off x="5620537" y="3945381"/>
              <a:ext cx="127800" cy="1233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86" name="Shape 86"/>
            <p:cNvCxnSpPr/>
            <p:nvPr/>
          </p:nvCxnSpPr>
          <p:spPr>
            <a:xfrm flipH="1" rot="10800000">
              <a:off x="5953863" y="3946193"/>
              <a:ext cx="127800" cy="1233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87" name="Shape 87"/>
            <p:cNvCxnSpPr/>
            <p:nvPr/>
          </p:nvCxnSpPr>
          <p:spPr>
            <a:xfrm flipH="1" rot="10800000">
              <a:off x="6283243" y="3947825"/>
              <a:ext cx="127800" cy="1233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88" name="Shape 88"/>
            <p:cNvCxnSpPr/>
            <p:nvPr/>
          </p:nvCxnSpPr>
          <p:spPr>
            <a:xfrm>
              <a:off x="5624405" y="3945417"/>
              <a:ext cx="123600" cy="1254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89" name="Shape 89"/>
            <p:cNvCxnSpPr/>
            <p:nvPr/>
          </p:nvCxnSpPr>
          <p:spPr>
            <a:xfrm>
              <a:off x="5953154" y="3945416"/>
              <a:ext cx="123600" cy="1254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90" name="Shape 90"/>
            <p:cNvCxnSpPr/>
            <p:nvPr/>
          </p:nvCxnSpPr>
          <p:spPr>
            <a:xfrm>
              <a:off x="6288168" y="3948449"/>
              <a:ext cx="123600" cy="1254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91" name="Shape 91"/>
          <p:cNvGrpSpPr/>
          <p:nvPr/>
        </p:nvGrpSpPr>
        <p:grpSpPr>
          <a:xfrm>
            <a:off x="436786" y="3802684"/>
            <a:ext cx="907868" cy="151294"/>
            <a:chOff x="5743385" y="3945416"/>
            <a:chExt cx="877252" cy="128433"/>
          </a:xfrm>
        </p:grpSpPr>
        <p:cxnSp>
          <p:nvCxnSpPr>
            <p:cNvPr id="92" name="Shape 92"/>
            <p:cNvCxnSpPr/>
            <p:nvPr/>
          </p:nvCxnSpPr>
          <p:spPr>
            <a:xfrm>
              <a:off x="5743385" y="3948091"/>
              <a:ext cx="215400" cy="0"/>
            </a:xfrm>
            <a:prstGeom prst="straightConnector1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93" name="Shape 93"/>
            <p:cNvCxnSpPr/>
            <p:nvPr/>
          </p:nvCxnSpPr>
          <p:spPr>
            <a:xfrm>
              <a:off x="5743385" y="4065620"/>
              <a:ext cx="215400" cy="0"/>
            </a:xfrm>
            <a:prstGeom prst="straightConnector1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94" name="Shape 94"/>
            <p:cNvCxnSpPr/>
            <p:nvPr/>
          </p:nvCxnSpPr>
          <p:spPr>
            <a:xfrm>
              <a:off x="6074738" y="3947273"/>
              <a:ext cx="215400" cy="0"/>
            </a:xfrm>
            <a:prstGeom prst="straightConnector1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95" name="Shape 95"/>
            <p:cNvCxnSpPr/>
            <p:nvPr/>
          </p:nvCxnSpPr>
          <p:spPr>
            <a:xfrm>
              <a:off x="6074738" y="4064802"/>
              <a:ext cx="215400" cy="0"/>
            </a:xfrm>
            <a:prstGeom prst="straightConnector1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96" name="Shape 96"/>
            <p:cNvCxnSpPr/>
            <p:nvPr/>
          </p:nvCxnSpPr>
          <p:spPr>
            <a:xfrm>
              <a:off x="6405237" y="3951121"/>
              <a:ext cx="215400" cy="0"/>
            </a:xfrm>
            <a:prstGeom prst="straightConnector1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97" name="Shape 97"/>
            <p:cNvCxnSpPr/>
            <p:nvPr/>
          </p:nvCxnSpPr>
          <p:spPr>
            <a:xfrm>
              <a:off x="6405237" y="4068649"/>
              <a:ext cx="215400" cy="0"/>
            </a:xfrm>
            <a:prstGeom prst="straightConnector1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98" name="Shape 98"/>
            <p:cNvCxnSpPr/>
            <p:nvPr/>
          </p:nvCxnSpPr>
          <p:spPr>
            <a:xfrm flipH="1" rot="10800000">
              <a:off x="5953863" y="3946193"/>
              <a:ext cx="127800" cy="1233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99" name="Shape 99"/>
            <p:cNvCxnSpPr/>
            <p:nvPr/>
          </p:nvCxnSpPr>
          <p:spPr>
            <a:xfrm flipH="1" rot="10800000">
              <a:off x="6283243" y="3947825"/>
              <a:ext cx="127800" cy="1233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00" name="Shape 100"/>
            <p:cNvCxnSpPr/>
            <p:nvPr/>
          </p:nvCxnSpPr>
          <p:spPr>
            <a:xfrm>
              <a:off x="5953154" y="3945416"/>
              <a:ext cx="123600" cy="1254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01" name="Shape 101"/>
            <p:cNvCxnSpPr/>
            <p:nvPr/>
          </p:nvCxnSpPr>
          <p:spPr>
            <a:xfrm>
              <a:off x="6288168" y="3948449"/>
              <a:ext cx="123600" cy="1254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cxnSp>
        <p:nvCxnSpPr>
          <p:cNvPr id="102" name="Shape 102"/>
          <p:cNvCxnSpPr/>
          <p:nvPr/>
        </p:nvCxnSpPr>
        <p:spPr>
          <a:xfrm rot="10800000">
            <a:off x="1341763" y="2179625"/>
            <a:ext cx="0" cy="16281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3" name="Shape 103"/>
          <p:cNvCxnSpPr/>
          <p:nvPr/>
        </p:nvCxnSpPr>
        <p:spPr>
          <a:xfrm flipH="1" rot="10800000">
            <a:off x="1404628" y="2282459"/>
            <a:ext cx="7200" cy="16659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104" name="Shape 104"/>
          <p:cNvGrpSpPr/>
          <p:nvPr/>
        </p:nvGrpSpPr>
        <p:grpSpPr>
          <a:xfrm>
            <a:off x="4064286" y="3818164"/>
            <a:ext cx="1486103" cy="151335"/>
            <a:chOff x="5410948" y="3945381"/>
            <a:chExt cx="1209689" cy="128468"/>
          </a:xfrm>
        </p:grpSpPr>
        <p:cxnSp>
          <p:nvCxnSpPr>
            <p:cNvPr id="105" name="Shape 105"/>
            <p:cNvCxnSpPr/>
            <p:nvPr/>
          </p:nvCxnSpPr>
          <p:spPr>
            <a:xfrm>
              <a:off x="5410948" y="3948140"/>
              <a:ext cx="215400" cy="0"/>
            </a:xfrm>
            <a:prstGeom prst="straightConnector1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06" name="Shape 106"/>
            <p:cNvCxnSpPr/>
            <p:nvPr/>
          </p:nvCxnSpPr>
          <p:spPr>
            <a:xfrm>
              <a:off x="5412886" y="4064805"/>
              <a:ext cx="215400" cy="0"/>
            </a:xfrm>
            <a:prstGeom prst="straightConnector1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07" name="Shape 107"/>
            <p:cNvCxnSpPr/>
            <p:nvPr/>
          </p:nvCxnSpPr>
          <p:spPr>
            <a:xfrm>
              <a:off x="5743385" y="3948091"/>
              <a:ext cx="215400" cy="0"/>
            </a:xfrm>
            <a:prstGeom prst="straightConnector1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08" name="Shape 108"/>
            <p:cNvCxnSpPr/>
            <p:nvPr/>
          </p:nvCxnSpPr>
          <p:spPr>
            <a:xfrm>
              <a:off x="5743385" y="4065620"/>
              <a:ext cx="215400" cy="0"/>
            </a:xfrm>
            <a:prstGeom prst="straightConnector1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09" name="Shape 109"/>
            <p:cNvCxnSpPr/>
            <p:nvPr/>
          </p:nvCxnSpPr>
          <p:spPr>
            <a:xfrm>
              <a:off x="6074738" y="3947273"/>
              <a:ext cx="215400" cy="0"/>
            </a:xfrm>
            <a:prstGeom prst="straightConnector1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0" name="Shape 110"/>
            <p:cNvCxnSpPr/>
            <p:nvPr/>
          </p:nvCxnSpPr>
          <p:spPr>
            <a:xfrm>
              <a:off x="6074738" y="4064802"/>
              <a:ext cx="215400" cy="0"/>
            </a:xfrm>
            <a:prstGeom prst="straightConnector1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1" name="Shape 111"/>
            <p:cNvCxnSpPr/>
            <p:nvPr/>
          </p:nvCxnSpPr>
          <p:spPr>
            <a:xfrm>
              <a:off x="6405237" y="3951121"/>
              <a:ext cx="215400" cy="0"/>
            </a:xfrm>
            <a:prstGeom prst="straightConnector1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2" name="Shape 112"/>
            <p:cNvCxnSpPr/>
            <p:nvPr/>
          </p:nvCxnSpPr>
          <p:spPr>
            <a:xfrm>
              <a:off x="6405237" y="4068649"/>
              <a:ext cx="215400" cy="0"/>
            </a:xfrm>
            <a:prstGeom prst="straightConnector1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3" name="Shape 113"/>
            <p:cNvCxnSpPr/>
            <p:nvPr/>
          </p:nvCxnSpPr>
          <p:spPr>
            <a:xfrm flipH="1" rot="10800000">
              <a:off x="5620537" y="3945381"/>
              <a:ext cx="127800" cy="1233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4" name="Shape 114"/>
            <p:cNvCxnSpPr/>
            <p:nvPr/>
          </p:nvCxnSpPr>
          <p:spPr>
            <a:xfrm flipH="1" rot="10800000">
              <a:off x="5953863" y="3946193"/>
              <a:ext cx="127800" cy="1233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5" name="Shape 115"/>
            <p:cNvCxnSpPr/>
            <p:nvPr/>
          </p:nvCxnSpPr>
          <p:spPr>
            <a:xfrm flipH="1" rot="10800000">
              <a:off x="6283243" y="3947825"/>
              <a:ext cx="127800" cy="1233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6" name="Shape 116"/>
            <p:cNvCxnSpPr/>
            <p:nvPr/>
          </p:nvCxnSpPr>
          <p:spPr>
            <a:xfrm>
              <a:off x="5624405" y="3945417"/>
              <a:ext cx="123600" cy="1254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7" name="Shape 117"/>
            <p:cNvCxnSpPr/>
            <p:nvPr/>
          </p:nvCxnSpPr>
          <p:spPr>
            <a:xfrm>
              <a:off x="5953154" y="3945416"/>
              <a:ext cx="123600" cy="1254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8" name="Shape 118"/>
            <p:cNvCxnSpPr/>
            <p:nvPr/>
          </p:nvCxnSpPr>
          <p:spPr>
            <a:xfrm>
              <a:off x="6288168" y="3948449"/>
              <a:ext cx="123600" cy="1254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119" name="Shape 119"/>
          <p:cNvGrpSpPr/>
          <p:nvPr/>
        </p:nvGrpSpPr>
        <p:grpSpPr>
          <a:xfrm>
            <a:off x="2814905" y="3812913"/>
            <a:ext cx="1254664" cy="151485"/>
            <a:chOff x="5408284" y="3945254"/>
            <a:chExt cx="1212353" cy="128595"/>
          </a:xfrm>
        </p:grpSpPr>
        <p:cxnSp>
          <p:nvCxnSpPr>
            <p:cNvPr id="120" name="Shape 120"/>
            <p:cNvCxnSpPr/>
            <p:nvPr/>
          </p:nvCxnSpPr>
          <p:spPr>
            <a:xfrm>
              <a:off x="5412886" y="3945254"/>
              <a:ext cx="215400" cy="0"/>
            </a:xfrm>
            <a:prstGeom prst="straightConnector1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21" name="Shape 121"/>
            <p:cNvCxnSpPr/>
            <p:nvPr/>
          </p:nvCxnSpPr>
          <p:spPr>
            <a:xfrm>
              <a:off x="5408284" y="4062784"/>
              <a:ext cx="215400" cy="0"/>
            </a:xfrm>
            <a:prstGeom prst="straightConnector1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22" name="Shape 122"/>
            <p:cNvCxnSpPr/>
            <p:nvPr/>
          </p:nvCxnSpPr>
          <p:spPr>
            <a:xfrm>
              <a:off x="5743385" y="3948091"/>
              <a:ext cx="215400" cy="0"/>
            </a:xfrm>
            <a:prstGeom prst="straightConnector1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23" name="Shape 123"/>
            <p:cNvCxnSpPr/>
            <p:nvPr/>
          </p:nvCxnSpPr>
          <p:spPr>
            <a:xfrm>
              <a:off x="5743385" y="4065620"/>
              <a:ext cx="215400" cy="0"/>
            </a:xfrm>
            <a:prstGeom prst="straightConnector1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24" name="Shape 124"/>
            <p:cNvCxnSpPr/>
            <p:nvPr/>
          </p:nvCxnSpPr>
          <p:spPr>
            <a:xfrm>
              <a:off x="6074738" y="3947273"/>
              <a:ext cx="215400" cy="0"/>
            </a:xfrm>
            <a:prstGeom prst="straightConnector1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25" name="Shape 125"/>
            <p:cNvCxnSpPr/>
            <p:nvPr/>
          </p:nvCxnSpPr>
          <p:spPr>
            <a:xfrm>
              <a:off x="6074738" y="4064802"/>
              <a:ext cx="215400" cy="0"/>
            </a:xfrm>
            <a:prstGeom prst="straightConnector1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26" name="Shape 126"/>
            <p:cNvCxnSpPr/>
            <p:nvPr/>
          </p:nvCxnSpPr>
          <p:spPr>
            <a:xfrm>
              <a:off x="6405237" y="3951121"/>
              <a:ext cx="215400" cy="0"/>
            </a:xfrm>
            <a:prstGeom prst="straightConnector1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27" name="Shape 127"/>
            <p:cNvCxnSpPr/>
            <p:nvPr/>
          </p:nvCxnSpPr>
          <p:spPr>
            <a:xfrm>
              <a:off x="6405237" y="4068649"/>
              <a:ext cx="215400" cy="0"/>
            </a:xfrm>
            <a:prstGeom prst="straightConnector1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28" name="Shape 128"/>
            <p:cNvCxnSpPr/>
            <p:nvPr/>
          </p:nvCxnSpPr>
          <p:spPr>
            <a:xfrm flipH="1" rot="10800000">
              <a:off x="5620537" y="3945381"/>
              <a:ext cx="127800" cy="1233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29" name="Shape 129"/>
            <p:cNvCxnSpPr/>
            <p:nvPr/>
          </p:nvCxnSpPr>
          <p:spPr>
            <a:xfrm flipH="1" rot="10800000">
              <a:off x="5953863" y="3946193"/>
              <a:ext cx="127800" cy="1233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0" name="Shape 130"/>
            <p:cNvCxnSpPr/>
            <p:nvPr/>
          </p:nvCxnSpPr>
          <p:spPr>
            <a:xfrm flipH="1" rot="10800000">
              <a:off x="6283243" y="3947825"/>
              <a:ext cx="127800" cy="1233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1" name="Shape 131"/>
            <p:cNvCxnSpPr/>
            <p:nvPr/>
          </p:nvCxnSpPr>
          <p:spPr>
            <a:xfrm>
              <a:off x="5624405" y="3945417"/>
              <a:ext cx="123600" cy="1254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2" name="Shape 132"/>
            <p:cNvCxnSpPr/>
            <p:nvPr/>
          </p:nvCxnSpPr>
          <p:spPr>
            <a:xfrm>
              <a:off x="5953154" y="3945416"/>
              <a:ext cx="123600" cy="1254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3" name="Shape 133"/>
            <p:cNvCxnSpPr/>
            <p:nvPr/>
          </p:nvCxnSpPr>
          <p:spPr>
            <a:xfrm>
              <a:off x="6288168" y="3948449"/>
              <a:ext cx="123600" cy="1254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cxnSp>
        <p:nvCxnSpPr>
          <p:cNvPr id="134" name="Shape 134"/>
          <p:cNvCxnSpPr/>
          <p:nvPr/>
        </p:nvCxnSpPr>
        <p:spPr>
          <a:xfrm rot="10800000">
            <a:off x="4077775" y="2200672"/>
            <a:ext cx="0" cy="16281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5" name="Shape 135"/>
          <p:cNvCxnSpPr/>
          <p:nvPr/>
        </p:nvCxnSpPr>
        <p:spPr>
          <a:xfrm flipH="1" rot="10800000">
            <a:off x="4140640" y="2282507"/>
            <a:ext cx="15900" cy="16869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6" name="Shape 136"/>
          <p:cNvCxnSpPr/>
          <p:nvPr/>
        </p:nvCxnSpPr>
        <p:spPr>
          <a:xfrm rot="10800000">
            <a:off x="7048759" y="2208055"/>
            <a:ext cx="0" cy="16281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7" name="Shape 137"/>
          <p:cNvCxnSpPr/>
          <p:nvPr/>
        </p:nvCxnSpPr>
        <p:spPr>
          <a:xfrm flipH="1" rot="10800000">
            <a:off x="7111623" y="2282691"/>
            <a:ext cx="3600" cy="16941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38" name="Shape 138"/>
          <p:cNvSpPr/>
          <p:nvPr/>
        </p:nvSpPr>
        <p:spPr>
          <a:xfrm>
            <a:off x="97438" y="1439588"/>
            <a:ext cx="1457400" cy="8430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Shape 139"/>
          <p:cNvSpPr/>
          <p:nvPr/>
        </p:nvSpPr>
        <p:spPr>
          <a:xfrm>
            <a:off x="3069238" y="1439588"/>
            <a:ext cx="1457400" cy="843000"/>
          </a:xfrm>
          <a:prstGeom prst="roundRect">
            <a:avLst>
              <a:gd fmla="val 16667" name="adj"/>
            </a:avLst>
          </a:prstGeom>
          <a:solidFill>
            <a:srgbClr val="7030A0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Shape 140"/>
          <p:cNvSpPr/>
          <p:nvPr/>
        </p:nvSpPr>
        <p:spPr>
          <a:xfrm>
            <a:off x="6041038" y="1439588"/>
            <a:ext cx="1457400" cy="8430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1" name="Shape 141"/>
          <p:cNvCxnSpPr/>
          <p:nvPr/>
        </p:nvCxnSpPr>
        <p:spPr>
          <a:xfrm rot="10800000">
            <a:off x="2787088" y="2705445"/>
            <a:ext cx="1200" cy="11127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2" name="Shape 142"/>
          <p:cNvCxnSpPr/>
          <p:nvPr/>
        </p:nvCxnSpPr>
        <p:spPr>
          <a:xfrm rot="10800000">
            <a:off x="2850552" y="2711080"/>
            <a:ext cx="600" cy="12477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3" name="Shape 143"/>
          <p:cNvCxnSpPr/>
          <p:nvPr/>
        </p:nvCxnSpPr>
        <p:spPr>
          <a:xfrm rot="10800000">
            <a:off x="5518950" y="2711160"/>
            <a:ext cx="1200" cy="11127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4" name="Shape 144"/>
          <p:cNvCxnSpPr/>
          <p:nvPr/>
        </p:nvCxnSpPr>
        <p:spPr>
          <a:xfrm rot="10800000">
            <a:off x="5582415" y="2716796"/>
            <a:ext cx="600" cy="12477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5" name="Shape 145"/>
          <p:cNvCxnSpPr/>
          <p:nvPr/>
        </p:nvCxnSpPr>
        <p:spPr>
          <a:xfrm rot="10800000">
            <a:off x="8453432" y="2723455"/>
            <a:ext cx="1200" cy="11127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6" name="Shape 146"/>
          <p:cNvCxnSpPr/>
          <p:nvPr/>
        </p:nvCxnSpPr>
        <p:spPr>
          <a:xfrm rot="10800000">
            <a:off x="8516897" y="2729090"/>
            <a:ext cx="600" cy="12477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47" name="Shape 147"/>
          <p:cNvSpPr/>
          <p:nvPr/>
        </p:nvSpPr>
        <p:spPr>
          <a:xfrm>
            <a:off x="1583338" y="2386647"/>
            <a:ext cx="1457400" cy="8430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Shape 148"/>
          <p:cNvSpPr/>
          <p:nvPr/>
        </p:nvSpPr>
        <p:spPr>
          <a:xfrm>
            <a:off x="4555138" y="2386647"/>
            <a:ext cx="1457400" cy="843000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Shape 149"/>
          <p:cNvSpPr/>
          <p:nvPr/>
        </p:nvSpPr>
        <p:spPr>
          <a:xfrm>
            <a:off x="7526938" y="2386647"/>
            <a:ext cx="1457400" cy="843000"/>
          </a:xfrm>
          <a:prstGeom prst="roundRect">
            <a:avLst>
              <a:gd fmla="val 16667" name="adj"/>
            </a:avLst>
          </a:prstGeom>
          <a:solidFill>
            <a:schemeClr val="accent6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0" name="Shape 150"/>
          <p:cNvGrpSpPr/>
          <p:nvPr/>
        </p:nvGrpSpPr>
        <p:grpSpPr>
          <a:xfrm>
            <a:off x="5544755" y="3821994"/>
            <a:ext cx="1489676" cy="151335"/>
            <a:chOff x="5408040" y="3945381"/>
            <a:chExt cx="1212597" cy="128468"/>
          </a:xfrm>
        </p:grpSpPr>
        <p:cxnSp>
          <p:nvCxnSpPr>
            <p:cNvPr id="151" name="Shape 151"/>
            <p:cNvCxnSpPr/>
            <p:nvPr/>
          </p:nvCxnSpPr>
          <p:spPr>
            <a:xfrm>
              <a:off x="5412886" y="3949298"/>
              <a:ext cx="215400" cy="0"/>
            </a:xfrm>
            <a:prstGeom prst="straightConnector1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52" name="Shape 152"/>
            <p:cNvCxnSpPr/>
            <p:nvPr/>
          </p:nvCxnSpPr>
          <p:spPr>
            <a:xfrm>
              <a:off x="5408040" y="4065817"/>
              <a:ext cx="215400" cy="0"/>
            </a:xfrm>
            <a:prstGeom prst="straightConnector1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53" name="Shape 153"/>
            <p:cNvCxnSpPr/>
            <p:nvPr/>
          </p:nvCxnSpPr>
          <p:spPr>
            <a:xfrm>
              <a:off x="5743385" y="3948091"/>
              <a:ext cx="215400" cy="0"/>
            </a:xfrm>
            <a:prstGeom prst="straightConnector1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54" name="Shape 154"/>
            <p:cNvCxnSpPr/>
            <p:nvPr/>
          </p:nvCxnSpPr>
          <p:spPr>
            <a:xfrm>
              <a:off x="5743385" y="4065620"/>
              <a:ext cx="215400" cy="0"/>
            </a:xfrm>
            <a:prstGeom prst="straightConnector1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55" name="Shape 155"/>
            <p:cNvCxnSpPr/>
            <p:nvPr/>
          </p:nvCxnSpPr>
          <p:spPr>
            <a:xfrm>
              <a:off x="6074738" y="3947273"/>
              <a:ext cx="215400" cy="0"/>
            </a:xfrm>
            <a:prstGeom prst="straightConnector1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56" name="Shape 156"/>
            <p:cNvCxnSpPr/>
            <p:nvPr/>
          </p:nvCxnSpPr>
          <p:spPr>
            <a:xfrm>
              <a:off x="6074738" y="4064802"/>
              <a:ext cx="215400" cy="0"/>
            </a:xfrm>
            <a:prstGeom prst="straightConnector1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57" name="Shape 157"/>
            <p:cNvCxnSpPr/>
            <p:nvPr/>
          </p:nvCxnSpPr>
          <p:spPr>
            <a:xfrm>
              <a:off x="6405237" y="3953143"/>
              <a:ext cx="215400" cy="0"/>
            </a:xfrm>
            <a:prstGeom prst="straightConnector1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58" name="Shape 158"/>
            <p:cNvCxnSpPr/>
            <p:nvPr/>
          </p:nvCxnSpPr>
          <p:spPr>
            <a:xfrm>
              <a:off x="6405237" y="4070670"/>
              <a:ext cx="215400" cy="0"/>
            </a:xfrm>
            <a:prstGeom prst="straightConnector1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59" name="Shape 159"/>
            <p:cNvCxnSpPr/>
            <p:nvPr/>
          </p:nvCxnSpPr>
          <p:spPr>
            <a:xfrm flipH="1" rot="10800000">
              <a:off x="5620537" y="3945381"/>
              <a:ext cx="127800" cy="1233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60" name="Shape 160"/>
            <p:cNvCxnSpPr/>
            <p:nvPr/>
          </p:nvCxnSpPr>
          <p:spPr>
            <a:xfrm flipH="1" rot="10800000">
              <a:off x="5953863" y="3946193"/>
              <a:ext cx="127800" cy="1233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61" name="Shape 161"/>
            <p:cNvCxnSpPr/>
            <p:nvPr/>
          </p:nvCxnSpPr>
          <p:spPr>
            <a:xfrm flipH="1" rot="10800000">
              <a:off x="6283243" y="3947825"/>
              <a:ext cx="127800" cy="1233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62" name="Shape 162"/>
            <p:cNvCxnSpPr/>
            <p:nvPr/>
          </p:nvCxnSpPr>
          <p:spPr>
            <a:xfrm>
              <a:off x="5624405" y="3945417"/>
              <a:ext cx="123600" cy="1254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63" name="Shape 163"/>
            <p:cNvCxnSpPr/>
            <p:nvPr/>
          </p:nvCxnSpPr>
          <p:spPr>
            <a:xfrm>
              <a:off x="5953154" y="3945416"/>
              <a:ext cx="123600" cy="1254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64" name="Shape 164"/>
            <p:cNvCxnSpPr/>
            <p:nvPr/>
          </p:nvCxnSpPr>
          <p:spPr>
            <a:xfrm>
              <a:off x="6288168" y="3948449"/>
              <a:ext cx="123600" cy="1254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165" name="Shape 165"/>
          <p:cNvGrpSpPr/>
          <p:nvPr/>
        </p:nvGrpSpPr>
        <p:grpSpPr>
          <a:xfrm>
            <a:off x="7029948" y="3825186"/>
            <a:ext cx="1483722" cy="153078"/>
            <a:chOff x="5412886" y="3943901"/>
            <a:chExt cx="1207751" cy="129948"/>
          </a:xfrm>
        </p:grpSpPr>
        <p:cxnSp>
          <p:nvCxnSpPr>
            <p:cNvPr id="166" name="Shape 166"/>
            <p:cNvCxnSpPr/>
            <p:nvPr/>
          </p:nvCxnSpPr>
          <p:spPr>
            <a:xfrm>
              <a:off x="5412886" y="3947782"/>
              <a:ext cx="215400" cy="0"/>
            </a:xfrm>
            <a:prstGeom prst="straightConnector1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67" name="Shape 167"/>
            <p:cNvCxnSpPr/>
            <p:nvPr/>
          </p:nvCxnSpPr>
          <p:spPr>
            <a:xfrm>
              <a:off x="5412886" y="4064805"/>
              <a:ext cx="215400" cy="0"/>
            </a:xfrm>
            <a:prstGeom prst="straightConnector1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68" name="Shape 168"/>
            <p:cNvCxnSpPr/>
            <p:nvPr/>
          </p:nvCxnSpPr>
          <p:spPr>
            <a:xfrm>
              <a:off x="5743385" y="3948091"/>
              <a:ext cx="215400" cy="0"/>
            </a:xfrm>
            <a:prstGeom prst="straightConnector1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69" name="Shape 169"/>
            <p:cNvCxnSpPr/>
            <p:nvPr/>
          </p:nvCxnSpPr>
          <p:spPr>
            <a:xfrm>
              <a:off x="5743385" y="4065620"/>
              <a:ext cx="215400" cy="0"/>
            </a:xfrm>
            <a:prstGeom prst="straightConnector1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70" name="Shape 170"/>
            <p:cNvCxnSpPr/>
            <p:nvPr/>
          </p:nvCxnSpPr>
          <p:spPr>
            <a:xfrm>
              <a:off x="6074738" y="3947273"/>
              <a:ext cx="215400" cy="0"/>
            </a:xfrm>
            <a:prstGeom prst="straightConnector1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71" name="Shape 171"/>
            <p:cNvCxnSpPr/>
            <p:nvPr/>
          </p:nvCxnSpPr>
          <p:spPr>
            <a:xfrm>
              <a:off x="6074738" y="4064802"/>
              <a:ext cx="215400" cy="0"/>
            </a:xfrm>
            <a:prstGeom prst="straightConnector1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72" name="Shape 172"/>
            <p:cNvCxnSpPr/>
            <p:nvPr/>
          </p:nvCxnSpPr>
          <p:spPr>
            <a:xfrm>
              <a:off x="6405237" y="3951121"/>
              <a:ext cx="215400" cy="0"/>
            </a:xfrm>
            <a:prstGeom prst="straightConnector1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73" name="Shape 173"/>
            <p:cNvCxnSpPr/>
            <p:nvPr/>
          </p:nvCxnSpPr>
          <p:spPr>
            <a:xfrm>
              <a:off x="6405237" y="4068649"/>
              <a:ext cx="215400" cy="0"/>
            </a:xfrm>
            <a:prstGeom prst="straightConnector1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74" name="Shape 174"/>
            <p:cNvCxnSpPr/>
            <p:nvPr/>
          </p:nvCxnSpPr>
          <p:spPr>
            <a:xfrm flipH="1" rot="10800000">
              <a:off x="5620537" y="3945381"/>
              <a:ext cx="127800" cy="1233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75" name="Shape 175"/>
            <p:cNvCxnSpPr/>
            <p:nvPr/>
          </p:nvCxnSpPr>
          <p:spPr>
            <a:xfrm flipH="1" rot="10800000">
              <a:off x="5953863" y="3946193"/>
              <a:ext cx="127800" cy="1233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76" name="Shape 176"/>
            <p:cNvCxnSpPr/>
            <p:nvPr/>
          </p:nvCxnSpPr>
          <p:spPr>
            <a:xfrm flipH="1" rot="10800000">
              <a:off x="6283243" y="3947825"/>
              <a:ext cx="127800" cy="1233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77" name="Shape 177"/>
            <p:cNvCxnSpPr/>
            <p:nvPr/>
          </p:nvCxnSpPr>
          <p:spPr>
            <a:xfrm>
              <a:off x="5625859" y="3943901"/>
              <a:ext cx="123600" cy="1254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78" name="Shape 178"/>
            <p:cNvCxnSpPr/>
            <p:nvPr/>
          </p:nvCxnSpPr>
          <p:spPr>
            <a:xfrm>
              <a:off x="5953154" y="3945416"/>
              <a:ext cx="123600" cy="1254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79" name="Shape 179"/>
            <p:cNvCxnSpPr/>
            <p:nvPr/>
          </p:nvCxnSpPr>
          <p:spPr>
            <a:xfrm>
              <a:off x="6288168" y="3948449"/>
              <a:ext cx="123600" cy="1254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180" name="Shape 180"/>
          <p:cNvGrpSpPr/>
          <p:nvPr/>
        </p:nvGrpSpPr>
        <p:grpSpPr>
          <a:xfrm>
            <a:off x="8494985" y="3831770"/>
            <a:ext cx="264619" cy="140371"/>
            <a:chOff x="5412886" y="3947782"/>
            <a:chExt cx="215400" cy="119160"/>
          </a:xfrm>
        </p:grpSpPr>
        <p:cxnSp>
          <p:nvCxnSpPr>
            <p:cNvPr id="181" name="Shape 181"/>
            <p:cNvCxnSpPr/>
            <p:nvPr/>
          </p:nvCxnSpPr>
          <p:spPr>
            <a:xfrm>
              <a:off x="5412886" y="3947782"/>
              <a:ext cx="215400" cy="0"/>
            </a:xfrm>
            <a:prstGeom prst="straightConnector1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82" name="Shape 182"/>
            <p:cNvCxnSpPr/>
            <p:nvPr/>
          </p:nvCxnSpPr>
          <p:spPr>
            <a:xfrm>
              <a:off x="5412886" y="4066942"/>
              <a:ext cx="215400" cy="0"/>
            </a:xfrm>
            <a:prstGeom prst="straightConnector1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83" name="Shape 183"/>
          <p:cNvSpPr txBox="1"/>
          <p:nvPr/>
        </p:nvSpPr>
        <p:spPr>
          <a:xfrm>
            <a:off x="309600" y="1688975"/>
            <a:ext cx="12189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ECU: </a:t>
            </a: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b="0" i="0" lang="en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aster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Shape 184"/>
          <p:cNvSpPr txBox="1"/>
          <p:nvPr/>
        </p:nvSpPr>
        <p:spPr>
          <a:xfrm>
            <a:off x="1833403" y="2669629"/>
            <a:ext cx="1032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ECU: Slave 1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Shape 185"/>
          <p:cNvSpPr txBox="1"/>
          <p:nvPr/>
        </p:nvSpPr>
        <p:spPr>
          <a:xfrm>
            <a:off x="3269665" y="1688975"/>
            <a:ext cx="1032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ECU: Slave 2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Shape 186"/>
          <p:cNvSpPr txBox="1"/>
          <p:nvPr/>
        </p:nvSpPr>
        <p:spPr>
          <a:xfrm>
            <a:off x="4790674" y="2669629"/>
            <a:ext cx="1032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ECU: Slave 3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Shape 187"/>
          <p:cNvSpPr txBox="1"/>
          <p:nvPr/>
        </p:nvSpPr>
        <p:spPr>
          <a:xfrm>
            <a:off x="7760600" y="2669629"/>
            <a:ext cx="1032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ECU: Slave 5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Shape 188"/>
          <p:cNvSpPr txBox="1"/>
          <p:nvPr/>
        </p:nvSpPr>
        <p:spPr>
          <a:xfrm>
            <a:off x="6252898" y="1723390"/>
            <a:ext cx="1032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ECU: Slave 4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Shape 189"/>
          <p:cNvSpPr txBox="1"/>
          <p:nvPr/>
        </p:nvSpPr>
        <p:spPr>
          <a:xfrm rot="-5400000">
            <a:off x="-7165" y="3733186"/>
            <a:ext cx="6078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120 Ω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Shape 190"/>
          <p:cNvSpPr txBox="1"/>
          <p:nvPr/>
        </p:nvSpPr>
        <p:spPr>
          <a:xfrm rot="-5400000">
            <a:off x="8604211" y="3755860"/>
            <a:ext cx="6078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120 Ω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Shape 191"/>
          <p:cNvSpPr/>
          <p:nvPr/>
        </p:nvSpPr>
        <p:spPr>
          <a:xfrm>
            <a:off x="2766038" y="3794152"/>
            <a:ext cx="39000" cy="34200"/>
          </a:xfrm>
          <a:prstGeom prst="ellipse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Shape 192"/>
          <p:cNvSpPr/>
          <p:nvPr/>
        </p:nvSpPr>
        <p:spPr>
          <a:xfrm>
            <a:off x="2827783" y="3929689"/>
            <a:ext cx="39000" cy="34200"/>
          </a:xfrm>
          <a:prstGeom prst="ellipse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Shape 193"/>
          <p:cNvSpPr/>
          <p:nvPr/>
        </p:nvSpPr>
        <p:spPr>
          <a:xfrm>
            <a:off x="1320298" y="3788422"/>
            <a:ext cx="39000" cy="34200"/>
          </a:xfrm>
          <a:prstGeom prst="ellipse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Shape 194"/>
          <p:cNvSpPr/>
          <p:nvPr/>
        </p:nvSpPr>
        <p:spPr>
          <a:xfrm>
            <a:off x="1386869" y="3926186"/>
            <a:ext cx="39000" cy="34200"/>
          </a:xfrm>
          <a:prstGeom prst="ellipse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Shape 195"/>
          <p:cNvSpPr/>
          <p:nvPr/>
        </p:nvSpPr>
        <p:spPr>
          <a:xfrm>
            <a:off x="4058761" y="3796972"/>
            <a:ext cx="39000" cy="34200"/>
          </a:xfrm>
          <a:prstGeom prst="ellipse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Shape 196"/>
          <p:cNvSpPr/>
          <p:nvPr/>
        </p:nvSpPr>
        <p:spPr>
          <a:xfrm>
            <a:off x="4121887" y="3937941"/>
            <a:ext cx="39000" cy="34200"/>
          </a:xfrm>
          <a:prstGeom prst="ellipse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Shape 197"/>
          <p:cNvSpPr/>
          <p:nvPr/>
        </p:nvSpPr>
        <p:spPr>
          <a:xfrm>
            <a:off x="5493079" y="3796836"/>
            <a:ext cx="39000" cy="34200"/>
          </a:xfrm>
          <a:prstGeom prst="ellipse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Shape 198"/>
          <p:cNvSpPr/>
          <p:nvPr/>
        </p:nvSpPr>
        <p:spPr>
          <a:xfrm>
            <a:off x="5564136" y="3943667"/>
            <a:ext cx="39000" cy="34200"/>
          </a:xfrm>
          <a:prstGeom prst="ellipse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Shape 199"/>
          <p:cNvSpPr/>
          <p:nvPr/>
        </p:nvSpPr>
        <p:spPr>
          <a:xfrm>
            <a:off x="7028889" y="3805787"/>
            <a:ext cx="39000" cy="34200"/>
          </a:xfrm>
          <a:prstGeom prst="ellipse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Shape 200"/>
          <p:cNvSpPr/>
          <p:nvPr/>
        </p:nvSpPr>
        <p:spPr>
          <a:xfrm>
            <a:off x="7094698" y="3946400"/>
            <a:ext cx="39000" cy="34200"/>
          </a:xfrm>
          <a:prstGeom prst="ellipse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Shape 201"/>
          <p:cNvSpPr/>
          <p:nvPr/>
        </p:nvSpPr>
        <p:spPr>
          <a:xfrm>
            <a:off x="8435967" y="3810734"/>
            <a:ext cx="39000" cy="34200"/>
          </a:xfrm>
          <a:prstGeom prst="ellipse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Shape 202"/>
          <p:cNvSpPr/>
          <p:nvPr/>
        </p:nvSpPr>
        <p:spPr>
          <a:xfrm>
            <a:off x="8501073" y="3953668"/>
            <a:ext cx="39000" cy="34200"/>
          </a:xfrm>
          <a:prstGeom prst="ellipse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Shape 203"/>
          <p:cNvSpPr txBox="1"/>
          <p:nvPr/>
        </p:nvSpPr>
        <p:spPr>
          <a:xfrm>
            <a:off x="6082113" y="4049537"/>
            <a:ext cx="12189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Twisted Wires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04" name="Shape 204"/>
          <p:cNvCxnSpPr/>
          <p:nvPr/>
        </p:nvCxnSpPr>
        <p:spPr>
          <a:xfrm rot="10800000">
            <a:off x="5822894" y="3987336"/>
            <a:ext cx="294900" cy="2007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205" name="Shape 20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Diagram of CAN network</a:t>
            </a:r>
            <a:endParaRPr/>
          </a:p>
        </p:txBody>
      </p:sp>
      <p:sp>
        <p:nvSpPr>
          <p:cNvPr id="206" name="Shape 206"/>
          <p:cNvSpPr txBox="1"/>
          <p:nvPr>
            <p:ph idx="12" type="sldNum"/>
          </p:nvPr>
        </p:nvSpPr>
        <p:spPr>
          <a:xfrm>
            <a:off x="8314809" y="4695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CAN Bus Communication</a:t>
            </a:r>
            <a:endParaRPr/>
          </a:p>
        </p:txBody>
      </p:sp>
      <p:sp>
        <p:nvSpPr>
          <p:cNvPr id="212" name="Shape 21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" lvl="0" marL="177800" rtl="0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Shape 213"/>
          <p:cNvSpPr txBox="1"/>
          <p:nvPr>
            <p:ph idx="12" type="sldNum"/>
          </p:nvPr>
        </p:nvSpPr>
        <p:spPr>
          <a:xfrm>
            <a:off x="8314809" y="4695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14" name="Shape 2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7464" y="1389564"/>
            <a:ext cx="6109075" cy="236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Hardware</a:t>
            </a:r>
            <a:endParaRPr/>
          </a:p>
        </p:txBody>
      </p:sp>
      <p:sp>
        <p:nvSpPr>
          <p:cNvPr id="220" name="Shape 2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-38100" lvl="0" marL="177800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       	Raspberrypi	         +  	             PiCAN2		    =	        Simulated ECU</a:t>
            </a:r>
            <a:endParaRPr/>
          </a:p>
        </p:txBody>
      </p:sp>
      <p:sp>
        <p:nvSpPr>
          <p:cNvPr id="221" name="Shape 221"/>
          <p:cNvSpPr txBox="1"/>
          <p:nvPr>
            <p:ph idx="12" type="sldNum"/>
          </p:nvPr>
        </p:nvSpPr>
        <p:spPr>
          <a:xfrm>
            <a:off x="8314809" y="4695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22" name="Shape 2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0999" y="1911587"/>
            <a:ext cx="2925302" cy="1951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Shape 2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42850" y="1949288"/>
            <a:ext cx="2644300" cy="191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Shape 2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06300" y="1820663"/>
            <a:ext cx="2836550" cy="2042325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Shape 225"/>
          <p:cNvSpPr/>
          <p:nvPr/>
        </p:nvSpPr>
        <p:spPr>
          <a:xfrm>
            <a:off x="389950" y="1820675"/>
            <a:ext cx="8397300" cy="100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